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4"/>
  </p:notesMasterIdLst>
  <p:sldIdLst>
    <p:sldId id="256" r:id="rId2"/>
    <p:sldId id="400" r:id="rId3"/>
    <p:sldId id="401" r:id="rId4"/>
    <p:sldId id="402" r:id="rId5"/>
    <p:sldId id="403" r:id="rId6"/>
    <p:sldId id="404" r:id="rId7"/>
    <p:sldId id="405" r:id="rId8"/>
    <p:sldId id="414" r:id="rId9"/>
    <p:sldId id="415" r:id="rId10"/>
    <p:sldId id="416" r:id="rId11"/>
    <p:sldId id="417" r:id="rId12"/>
    <p:sldId id="349" r:id="rId13"/>
    <p:sldId id="354" r:id="rId14"/>
    <p:sldId id="350" r:id="rId15"/>
    <p:sldId id="351" r:id="rId16"/>
    <p:sldId id="342" r:id="rId17"/>
    <p:sldId id="343" r:id="rId18"/>
    <p:sldId id="344" r:id="rId19"/>
    <p:sldId id="345" r:id="rId20"/>
    <p:sldId id="346" r:id="rId21"/>
    <p:sldId id="347" r:id="rId22"/>
    <p:sldId id="348" r:id="rId23"/>
    <p:sldId id="355" r:id="rId24"/>
    <p:sldId id="406" r:id="rId25"/>
    <p:sldId id="407" r:id="rId26"/>
    <p:sldId id="408" r:id="rId27"/>
    <p:sldId id="409" r:id="rId28"/>
    <p:sldId id="410" r:id="rId29"/>
    <p:sldId id="411" r:id="rId30"/>
    <p:sldId id="412" r:id="rId31"/>
    <p:sldId id="413" r:id="rId32"/>
    <p:sldId id="356" r:id="rId33"/>
    <p:sldId id="357" r:id="rId34"/>
    <p:sldId id="360" r:id="rId35"/>
    <p:sldId id="358" r:id="rId36"/>
    <p:sldId id="359" r:id="rId37"/>
    <p:sldId id="361" r:id="rId38"/>
    <p:sldId id="362" r:id="rId39"/>
    <p:sldId id="363" r:id="rId40"/>
    <p:sldId id="364" r:id="rId41"/>
    <p:sldId id="365" r:id="rId42"/>
    <p:sldId id="366" r:id="rId43"/>
    <p:sldId id="367" r:id="rId44"/>
    <p:sldId id="368" r:id="rId45"/>
    <p:sldId id="369" r:id="rId46"/>
    <p:sldId id="371" r:id="rId47"/>
    <p:sldId id="370" r:id="rId48"/>
    <p:sldId id="372" r:id="rId49"/>
    <p:sldId id="373" r:id="rId50"/>
    <p:sldId id="374" r:id="rId51"/>
    <p:sldId id="377" r:id="rId52"/>
    <p:sldId id="375" r:id="rId53"/>
    <p:sldId id="376" r:id="rId54"/>
    <p:sldId id="395" r:id="rId55"/>
    <p:sldId id="396" r:id="rId56"/>
    <p:sldId id="379" r:id="rId57"/>
    <p:sldId id="380" r:id="rId58"/>
    <p:sldId id="381" r:id="rId59"/>
    <p:sldId id="382" r:id="rId60"/>
    <p:sldId id="383" r:id="rId61"/>
    <p:sldId id="384" r:id="rId62"/>
    <p:sldId id="386" r:id="rId63"/>
    <p:sldId id="387" r:id="rId64"/>
    <p:sldId id="388" r:id="rId65"/>
    <p:sldId id="389" r:id="rId66"/>
    <p:sldId id="390" r:id="rId67"/>
    <p:sldId id="391" r:id="rId68"/>
    <p:sldId id="393" r:id="rId69"/>
    <p:sldId id="397" r:id="rId70"/>
    <p:sldId id="398" r:id="rId71"/>
    <p:sldId id="399" r:id="rId72"/>
    <p:sldId id="394" r:id="rId7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2" autoAdjust="0"/>
    <p:restoredTop sz="94660"/>
  </p:normalViewPr>
  <p:slideViewPr>
    <p:cSldViewPr>
      <p:cViewPr varScale="1">
        <p:scale>
          <a:sx n="98" d="100"/>
          <a:sy n="98" d="100"/>
        </p:scale>
        <p:origin x="1099" y="7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dirty="0"/>
              <a:t>72</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1.xml"/><Relationship Id="rId5" Type="http://schemas.openxmlformats.org/officeDocument/2006/relationships/image" Target="../media/image49.tiff"/><Relationship Id="rId4" Type="http://schemas.openxmlformats.org/officeDocument/2006/relationships/image" Target="../media/image4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0.png"/><Relationship Id="rId1" Type="http://schemas.openxmlformats.org/officeDocument/2006/relationships/slideLayout" Target="../slideLayouts/slideLayout1.xml"/><Relationship Id="rId4" Type="http://schemas.openxmlformats.org/officeDocument/2006/relationships/image" Target="../media/image211.png"/></Relationships>
</file>

<file path=ppt/slides/_rels/slide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3.png"/><Relationship Id="rId4" Type="http://schemas.openxmlformats.org/officeDocument/2006/relationships/image" Target="../media/image220.png"/></Relationships>
</file>

<file path=ppt/slides/_rels/slide5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0.png"/><Relationship Id="rId4" Type="http://schemas.openxmlformats.org/officeDocument/2006/relationships/image" Target="../media/image540.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2" name="テキスト ボックス 1">
            <a:extLst>
              <a:ext uri="{FF2B5EF4-FFF2-40B4-BE49-F238E27FC236}">
                <a16:creationId xmlns:a16="http://schemas.microsoft.com/office/drawing/2014/main" id="{4316EA7F-00C4-2E22-C99B-DD22852EBA45}"/>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A08D4FA-4D05-8811-7935-7A02241C91E8}"/>
              </a:ext>
            </a:extLst>
          </p:cNvPr>
          <p:cNvSpPr>
            <a:spLocks noGrp="1"/>
          </p:cNvSpPr>
          <p:nvPr>
            <p:ph type="body" sz="quarter" idx="10"/>
          </p:nvPr>
        </p:nvSpPr>
        <p:spPr/>
        <p:txBody>
          <a:bodyPr/>
          <a:lstStyle/>
          <a:p>
            <a:r>
              <a:rPr lang="ja-JP" altLang="en-US" dirty="0"/>
              <a:t>レポート課題</a:t>
            </a:r>
            <a:r>
              <a:rPr lang="en-US" altLang="ja-JP" dirty="0"/>
              <a:t>(3) </a:t>
            </a:r>
            <a:r>
              <a:rPr lang="ja-JP" altLang="en-US" dirty="0"/>
              <a:t>シミュレーション</a:t>
            </a:r>
            <a:endParaRPr kumimoji="1" lang="ja-JP" altLang="en-US" dirty="0"/>
          </a:p>
        </p:txBody>
      </p:sp>
      <p:sp>
        <p:nvSpPr>
          <p:cNvPr id="3" name="テキスト ボックス 2">
            <a:extLst>
              <a:ext uri="{FF2B5EF4-FFF2-40B4-BE49-F238E27FC236}">
                <a16:creationId xmlns:a16="http://schemas.microsoft.com/office/drawing/2014/main" id="{569BEC08-CF30-9845-8755-0D3FA64D18F8}"/>
              </a:ext>
            </a:extLst>
          </p:cNvPr>
          <p:cNvSpPr txBox="1"/>
          <p:nvPr/>
        </p:nvSpPr>
        <p:spPr>
          <a:xfrm>
            <a:off x="251520" y="1931348"/>
            <a:ext cx="8352928" cy="1200329"/>
          </a:xfrm>
          <a:prstGeom prst="rect">
            <a:avLst/>
          </a:prstGeom>
          <a:noFill/>
        </p:spPr>
        <p:txBody>
          <a:bodyPr wrap="square">
            <a:spAutoFit/>
          </a:bodyPr>
          <a:lstStyle/>
          <a:p>
            <a:r>
              <a:rPr lang="ja-JP" altLang="en-US" sz="2400" dirty="0"/>
              <a:t>数値シミュレーションが社会に与える役割について、講義で扱ったことを踏まえて、思うところを</a:t>
            </a:r>
            <a:r>
              <a:rPr lang="en-US" altLang="ja-JP" sz="2400" dirty="0"/>
              <a:t>500 </a:t>
            </a:r>
            <a:r>
              <a:rPr lang="ja-JP" altLang="en-US" sz="2400" dirty="0"/>
              <a:t>字以上</a:t>
            </a:r>
            <a:r>
              <a:rPr lang="en-US" altLang="ja-JP" sz="2400" dirty="0"/>
              <a:t>1000 </a:t>
            </a:r>
            <a:r>
              <a:rPr lang="ja-JP" altLang="en-US" sz="2400" dirty="0"/>
              <a:t>字以内で述べよ。</a:t>
            </a:r>
          </a:p>
        </p:txBody>
      </p:sp>
      <p:sp>
        <p:nvSpPr>
          <p:cNvPr id="4" name="テキスト ボックス 3">
            <a:extLst>
              <a:ext uri="{FF2B5EF4-FFF2-40B4-BE49-F238E27FC236}">
                <a16:creationId xmlns:a16="http://schemas.microsoft.com/office/drawing/2014/main" id="{83C8C8D0-FC65-8F0B-2D92-B3724EC220A8}"/>
              </a:ext>
            </a:extLst>
          </p:cNvPr>
          <p:cNvSpPr txBox="1"/>
          <p:nvPr/>
        </p:nvSpPr>
        <p:spPr>
          <a:xfrm>
            <a:off x="251520" y="3947572"/>
            <a:ext cx="8424935" cy="1569660"/>
          </a:xfrm>
          <a:prstGeom prst="rect">
            <a:avLst/>
          </a:prstGeom>
          <a:noFill/>
        </p:spPr>
        <p:txBody>
          <a:bodyPr wrap="square" rtlCol="0">
            <a:spAutoFit/>
          </a:bodyPr>
          <a:lstStyle/>
          <a:p>
            <a:r>
              <a:rPr lang="ja-JP" altLang="en-US" sz="2400" dirty="0"/>
              <a:t>単に「こんな風に役に立ちます」などにとどまらず、今後、生活をどのように変えていくか、どのように変えて欲しいか、それによって我々の認識や常識はどのように変化していくかを、講義の中身</a:t>
            </a:r>
            <a:r>
              <a:rPr lang="en-US" altLang="ja-JP" sz="2400" dirty="0"/>
              <a:t>(</a:t>
            </a:r>
            <a:r>
              <a:rPr lang="ja-JP" altLang="en-US" sz="2400" dirty="0"/>
              <a:t>雑談</a:t>
            </a:r>
            <a:r>
              <a:rPr lang="en-US" altLang="ja-JP" sz="2400" dirty="0"/>
              <a:t>)</a:t>
            </a:r>
            <a:r>
              <a:rPr lang="ja-JP" altLang="en-US" sz="2400" dirty="0"/>
              <a:t>に触れつつ論じてくれるとうれしい。</a:t>
            </a:r>
            <a:endParaRPr kumimoji="1" lang="ja-JP" altLang="en-US" sz="2400" dirty="0"/>
          </a:p>
        </p:txBody>
      </p:sp>
      <p:sp>
        <p:nvSpPr>
          <p:cNvPr id="5" name="テキスト ボックス 4">
            <a:extLst>
              <a:ext uri="{FF2B5EF4-FFF2-40B4-BE49-F238E27FC236}">
                <a16:creationId xmlns:a16="http://schemas.microsoft.com/office/drawing/2014/main" id="{E3EC9E6F-0DDF-9DD5-324E-F48789AA9DFC}"/>
              </a:ext>
            </a:extLst>
          </p:cNvPr>
          <p:cNvSpPr txBox="1"/>
          <p:nvPr/>
        </p:nvSpPr>
        <p:spPr>
          <a:xfrm>
            <a:off x="7884368" y="1124744"/>
            <a:ext cx="877163" cy="369332"/>
          </a:xfrm>
          <a:prstGeom prst="rect">
            <a:avLst/>
          </a:prstGeom>
          <a:noFill/>
        </p:spPr>
        <p:txBody>
          <a:bodyPr wrap="none" rtlCol="0">
            <a:spAutoFit/>
          </a:bodyPr>
          <a:lstStyle/>
          <a:p>
            <a:r>
              <a:rPr lang="en-US" altLang="ja-JP" dirty="0">
                <a:solidFill>
                  <a:srgbClr val="FF0000"/>
                </a:solidFill>
              </a:rPr>
              <a:t>※</a:t>
            </a:r>
            <a:r>
              <a:rPr kumimoji="1" lang="ja-JP" altLang="en-US" dirty="0">
                <a:solidFill>
                  <a:srgbClr val="FF0000"/>
                </a:solidFill>
              </a:rPr>
              <a:t>必須</a:t>
            </a:r>
          </a:p>
        </p:txBody>
      </p:sp>
      <p:sp>
        <p:nvSpPr>
          <p:cNvPr id="6" name="テキスト ボックス 5">
            <a:extLst>
              <a:ext uri="{FF2B5EF4-FFF2-40B4-BE49-F238E27FC236}">
                <a16:creationId xmlns:a16="http://schemas.microsoft.com/office/drawing/2014/main" id="{5513D35E-39ED-ABFB-1D1C-049EBFC6F0A3}"/>
              </a:ext>
            </a:extLst>
          </p:cNvPr>
          <p:cNvSpPr txBox="1"/>
          <p:nvPr/>
        </p:nvSpPr>
        <p:spPr>
          <a:xfrm>
            <a:off x="4067944" y="3068960"/>
            <a:ext cx="4610558" cy="523220"/>
          </a:xfrm>
          <a:prstGeom prst="rect">
            <a:avLst/>
          </a:prstGeom>
          <a:noFill/>
        </p:spPr>
        <p:txBody>
          <a:bodyPr wrap="none" rtlCol="0">
            <a:spAutoFit/>
          </a:bodyPr>
          <a:lstStyle/>
          <a:p>
            <a:r>
              <a:rPr kumimoji="1" lang="en-US" altLang="ja-JP" sz="2800" dirty="0"/>
              <a:t>hwatanabe@appi.keio.ac.jp</a:t>
            </a:r>
            <a:endParaRPr kumimoji="1" lang="ja-JP" altLang="en-US" sz="2800" dirty="0"/>
          </a:p>
        </p:txBody>
      </p:sp>
    </p:spTree>
    <p:extLst>
      <p:ext uri="{BB962C8B-B14F-4D97-AF65-F5344CB8AC3E}">
        <p14:creationId xmlns:p14="http://schemas.microsoft.com/office/powerpoint/2010/main" val="2617679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A0099E2-B5A4-2F0E-7F76-D89723A5848E}"/>
              </a:ext>
            </a:extLst>
          </p:cNvPr>
          <p:cNvSpPr>
            <a:spLocks noGrp="1"/>
          </p:cNvSpPr>
          <p:nvPr>
            <p:ph type="body" sz="quarter" idx="10"/>
          </p:nvPr>
        </p:nvSpPr>
        <p:spPr/>
        <p:txBody>
          <a:bodyPr/>
          <a:lstStyle/>
          <a:p>
            <a:r>
              <a:rPr kumimoji="1" lang="ja-JP" altLang="en-US" dirty="0"/>
              <a:t>感想</a:t>
            </a:r>
          </a:p>
        </p:txBody>
      </p:sp>
      <p:pic>
        <p:nvPicPr>
          <p:cNvPr id="3" name="Picture 2" descr="お辞儀・挨拶をしている男の子のイラスト">
            <a:extLst>
              <a:ext uri="{FF2B5EF4-FFF2-40B4-BE49-F238E27FC236}">
                <a16:creationId xmlns:a16="http://schemas.microsoft.com/office/drawing/2014/main" id="{43658E07-613F-CBE1-709E-D84FC9530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052736"/>
            <a:ext cx="3419475"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4CCBDC6-36B6-B959-B7FC-C1359B6D3579}"/>
              </a:ext>
            </a:extLst>
          </p:cNvPr>
          <p:cNvSpPr txBox="1"/>
          <p:nvPr/>
        </p:nvSpPr>
        <p:spPr>
          <a:xfrm>
            <a:off x="395536" y="4941168"/>
            <a:ext cx="8084264" cy="523220"/>
          </a:xfrm>
          <a:prstGeom prst="rect">
            <a:avLst/>
          </a:prstGeom>
          <a:noFill/>
        </p:spPr>
        <p:txBody>
          <a:bodyPr wrap="none" rtlCol="0">
            <a:spAutoFit/>
          </a:bodyPr>
          <a:lstStyle/>
          <a:p>
            <a:r>
              <a:rPr lang="ja-JP" altLang="en-US" sz="2800"/>
              <a:t>レポートに感想を付けてくれるととてもうれしい</a:t>
            </a:r>
            <a:endParaRPr kumimoji="1" lang="ja-JP" altLang="en-US" sz="2800"/>
          </a:p>
        </p:txBody>
      </p:sp>
      <p:sp>
        <p:nvSpPr>
          <p:cNvPr id="5" name="テキスト ボックス 4">
            <a:extLst>
              <a:ext uri="{FF2B5EF4-FFF2-40B4-BE49-F238E27FC236}">
                <a16:creationId xmlns:a16="http://schemas.microsoft.com/office/drawing/2014/main" id="{1E8D0D4D-9CED-59DA-5BA3-B6721D7CA38B}"/>
              </a:ext>
            </a:extLst>
          </p:cNvPr>
          <p:cNvSpPr txBox="1"/>
          <p:nvPr/>
        </p:nvSpPr>
        <p:spPr>
          <a:xfrm>
            <a:off x="539552" y="5589240"/>
            <a:ext cx="5929828" cy="523220"/>
          </a:xfrm>
          <a:prstGeom prst="rect">
            <a:avLst/>
          </a:prstGeom>
          <a:noFill/>
        </p:spPr>
        <p:txBody>
          <a:bodyPr wrap="none" rtlCol="0">
            <a:spAutoFit/>
          </a:bodyPr>
          <a:lstStyle/>
          <a:p>
            <a:r>
              <a:rPr kumimoji="1" lang="ja-JP" altLang="en-US" sz="2800"/>
              <a:t>質問などはメールにて受け付けます</a:t>
            </a:r>
          </a:p>
        </p:txBody>
      </p:sp>
      <p:sp>
        <p:nvSpPr>
          <p:cNvPr id="6" name="テキスト ボックス 5">
            <a:extLst>
              <a:ext uri="{FF2B5EF4-FFF2-40B4-BE49-F238E27FC236}">
                <a16:creationId xmlns:a16="http://schemas.microsoft.com/office/drawing/2014/main" id="{31C1FFE8-4689-7CBF-88F6-47C6915AE448}"/>
              </a:ext>
            </a:extLst>
          </p:cNvPr>
          <p:cNvSpPr txBox="1"/>
          <p:nvPr/>
        </p:nvSpPr>
        <p:spPr>
          <a:xfrm>
            <a:off x="3635896" y="6146140"/>
            <a:ext cx="4610558" cy="523220"/>
          </a:xfrm>
          <a:prstGeom prst="rect">
            <a:avLst/>
          </a:prstGeom>
          <a:noFill/>
        </p:spPr>
        <p:txBody>
          <a:bodyPr wrap="none" rtlCol="0">
            <a:spAutoFit/>
          </a:bodyPr>
          <a:lstStyle/>
          <a:p>
            <a:r>
              <a:rPr kumimoji="1" lang="en-US" altLang="ja-JP" sz="2800" dirty="0"/>
              <a:t>hwatanabe@appi.keio.ac.jp</a:t>
            </a:r>
            <a:endParaRPr kumimoji="1" lang="ja-JP" altLang="en-US" sz="2800" dirty="0"/>
          </a:p>
        </p:txBody>
      </p:sp>
    </p:spTree>
    <p:extLst>
      <p:ext uri="{BB962C8B-B14F-4D97-AF65-F5344CB8AC3E}">
        <p14:creationId xmlns:p14="http://schemas.microsoft.com/office/powerpoint/2010/main" val="426724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7AF4AA-2528-0AB8-9A77-111AB11C37D2}"/>
              </a:ext>
            </a:extLst>
          </p:cNvPr>
          <p:cNvSpPr>
            <a:spLocks noGrp="1"/>
          </p:cNvSpPr>
          <p:nvPr>
            <p:ph type="body" sz="quarter" idx="10"/>
          </p:nvPr>
        </p:nvSpPr>
        <p:spPr/>
        <p:txBody>
          <a:bodyPr/>
          <a:lstStyle/>
          <a:p>
            <a:r>
              <a:rPr kumimoji="1" lang="ja-JP" altLang="en-US"/>
              <a:t>自己紹介</a:t>
            </a:r>
          </a:p>
        </p:txBody>
      </p:sp>
      <p:sp>
        <p:nvSpPr>
          <p:cNvPr id="3" name="テキスト ボックス 2">
            <a:extLst>
              <a:ext uri="{FF2B5EF4-FFF2-40B4-BE49-F238E27FC236}">
                <a16:creationId xmlns:a16="http://schemas.microsoft.com/office/drawing/2014/main" id="{177DAB74-CFC6-3B80-AAB9-45F96A86CF79}"/>
              </a:ext>
            </a:extLst>
          </p:cNvPr>
          <p:cNvSpPr txBox="1"/>
          <p:nvPr/>
        </p:nvSpPr>
        <p:spPr>
          <a:xfrm>
            <a:off x="3275856" y="1556792"/>
            <a:ext cx="2441694" cy="769441"/>
          </a:xfrm>
          <a:prstGeom prst="rect">
            <a:avLst/>
          </a:prstGeom>
          <a:noFill/>
        </p:spPr>
        <p:txBody>
          <a:bodyPr wrap="none" rtlCol="0">
            <a:spAutoFit/>
          </a:bodyPr>
          <a:lstStyle/>
          <a:p>
            <a:r>
              <a:rPr lang="ja-JP" altLang="en-US" sz="4400"/>
              <a:t>渡辺宙志</a:t>
            </a:r>
            <a:endParaRPr kumimoji="1" lang="ja-JP" altLang="en-US" sz="4400"/>
          </a:p>
        </p:txBody>
      </p:sp>
      <p:sp>
        <p:nvSpPr>
          <p:cNvPr id="4" name="テキスト ボックス 3">
            <a:extLst>
              <a:ext uri="{FF2B5EF4-FFF2-40B4-BE49-F238E27FC236}">
                <a16:creationId xmlns:a16="http://schemas.microsoft.com/office/drawing/2014/main" id="{19D397F3-9C69-A500-79EF-275709EC9F4F}"/>
              </a:ext>
            </a:extLst>
          </p:cNvPr>
          <p:cNvSpPr txBox="1"/>
          <p:nvPr/>
        </p:nvSpPr>
        <p:spPr>
          <a:xfrm>
            <a:off x="3563595" y="1268760"/>
            <a:ext cx="1800493" cy="369332"/>
          </a:xfrm>
          <a:prstGeom prst="rect">
            <a:avLst/>
          </a:prstGeom>
          <a:noFill/>
        </p:spPr>
        <p:txBody>
          <a:bodyPr wrap="none" rtlCol="0">
            <a:spAutoFit/>
          </a:bodyPr>
          <a:lstStyle/>
          <a:p>
            <a:r>
              <a:rPr kumimoji="1" lang="ja-JP" altLang="en-US"/>
              <a:t>わたなべひろし</a:t>
            </a:r>
          </a:p>
        </p:txBody>
      </p:sp>
      <p:sp>
        <p:nvSpPr>
          <p:cNvPr id="5" name="テキスト ボックス 4">
            <a:extLst>
              <a:ext uri="{FF2B5EF4-FFF2-40B4-BE49-F238E27FC236}">
                <a16:creationId xmlns:a16="http://schemas.microsoft.com/office/drawing/2014/main" id="{4CA7F6D4-584B-A1E2-2768-58F71A481708}"/>
              </a:ext>
            </a:extLst>
          </p:cNvPr>
          <p:cNvSpPr txBox="1"/>
          <p:nvPr/>
        </p:nvSpPr>
        <p:spPr>
          <a:xfrm>
            <a:off x="179512" y="2924944"/>
            <a:ext cx="8802410" cy="584775"/>
          </a:xfrm>
          <a:prstGeom prst="rect">
            <a:avLst/>
          </a:prstGeom>
          <a:noFill/>
        </p:spPr>
        <p:txBody>
          <a:bodyPr wrap="none" rtlCol="0">
            <a:spAutoFit/>
          </a:bodyPr>
          <a:lstStyle/>
          <a:p>
            <a:r>
              <a:rPr kumimoji="1" lang="ja-JP" altLang="en-US" sz="3200"/>
              <a:t>主にスーパーコンピュータを使って研究する人</a:t>
            </a:r>
          </a:p>
        </p:txBody>
      </p:sp>
      <p:sp>
        <p:nvSpPr>
          <p:cNvPr id="6" name="テキスト ボックス 5">
            <a:extLst>
              <a:ext uri="{FF2B5EF4-FFF2-40B4-BE49-F238E27FC236}">
                <a16:creationId xmlns:a16="http://schemas.microsoft.com/office/drawing/2014/main" id="{AB89BD03-57AA-C89A-13BB-D729CF3102D1}"/>
              </a:ext>
            </a:extLst>
          </p:cNvPr>
          <p:cNvSpPr txBox="1"/>
          <p:nvPr/>
        </p:nvSpPr>
        <p:spPr>
          <a:xfrm>
            <a:off x="323528" y="3717032"/>
            <a:ext cx="1210588" cy="707886"/>
          </a:xfrm>
          <a:prstGeom prst="rect">
            <a:avLst/>
          </a:prstGeom>
          <a:noFill/>
        </p:spPr>
        <p:txBody>
          <a:bodyPr wrap="none" rtlCol="0">
            <a:spAutoFit/>
          </a:bodyPr>
          <a:lstStyle/>
          <a:p>
            <a:r>
              <a:rPr kumimoji="1" lang="ja-JP" altLang="en-US" sz="4000"/>
              <a:t>略歴</a:t>
            </a:r>
          </a:p>
        </p:txBody>
      </p:sp>
      <p:sp>
        <p:nvSpPr>
          <p:cNvPr id="7" name="テキスト ボックス 6">
            <a:extLst>
              <a:ext uri="{FF2B5EF4-FFF2-40B4-BE49-F238E27FC236}">
                <a16:creationId xmlns:a16="http://schemas.microsoft.com/office/drawing/2014/main" id="{EC92FB07-E9EB-4B22-7031-AFCDDD529D86}"/>
              </a:ext>
            </a:extLst>
          </p:cNvPr>
          <p:cNvSpPr txBox="1"/>
          <p:nvPr/>
        </p:nvSpPr>
        <p:spPr>
          <a:xfrm>
            <a:off x="1403648" y="4509120"/>
            <a:ext cx="6288901" cy="1815882"/>
          </a:xfrm>
          <a:prstGeom prst="rect">
            <a:avLst/>
          </a:prstGeom>
          <a:noFill/>
        </p:spPr>
        <p:txBody>
          <a:bodyPr wrap="none" rtlCol="0">
            <a:spAutoFit/>
          </a:bodyPr>
          <a:lstStyle/>
          <a:p>
            <a:r>
              <a:rPr kumimoji="1" lang="ja-JP" altLang="en-US" sz="2800"/>
              <a:t>名古屋大学情報科学研究科　助教</a:t>
            </a:r>
            <a:endParaRPr kumimoji="1" lang="en-US" altLang="ja-JP" sz="2800"/>
          </a:p>
          <a:p>
            <a:r>
              <a:rPr lang="ja-JP" altLang="en-US" sz="2800"/>
              <a:t>東京大学情報基盤センター　特任講師</a:t>
            </a:r>
            <a:endParaRPr lang="en-US" altLang="ja-JP" sz="2800"/>
          </a:p>
          <a:p>
            <a:r>
              <a:rPr kumimoji="1" lang="ja-JP" altLang="en-US" sz="2800"/>
              <a:t>東京大学物性研究所　　　　助教</a:t>
            </a:r>
            <a:endParaRPr kumimoji="1" lang="en-US" altLang="ja-JP" sz="2800"/>
          </a:p>
          <a:p>
            <a:r>
              <a:rPr lang="ja-JP" altLang="en-US" sz="2800"/>
              <a:t>慶應義塾大学理工学部　　　准教授</a:t>
            </a:r>
            <a:endParaRPr kumimoji="1" lang="ja-JP" altLang="en-US" sz="2800"/>
          </a:p>
        </p:txBody>
      </p:sp>
    </p:spTree>
    <p:extLst>
      <p:ext uri="{BB962C8B-B14F-4D97-AF65-F5344CB8AC3E}">
        <p14:creationId xmlns:p14="http://schemas.microsoft.com/office/powerpoint/2010/main" val="3541052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54FD95E-D24C-37C4-D64C-3AA0FC261DEF}"/>
              </a:ext>
            </a:extLst>
          </p:cNvPr>
          <p:cNvSpPr>
            <a:spLocks noGrp="1"/>
          </p:cNvSpPr>
          <p:nvPr>
            <p:ph type="body" sz="quarter" idx="10"/>
          </p:nvPr>
        </p:nvSpPr>
        <p:spPr/>
        <p:txBody>
          <a:bodyPr/>
          <a:lstStyle/>
          <a:p>
            <a:r>
              <a:rPr kumimoji="1" lang="ja-JP" altLang="en-US"/>
              <a:t>数値計算の種類</a:t>
            </a:r>
          </a:p>
        </p:txBody>
      </p:sp>
      <p:sp>
        <p:nvSpPr>
          <p:cNvPr id="3" name="テキスト ボックス 2">
            <a:extLst>
              <a:ext uri="{FF2B5EF4-FFF2-40B4-BE49-F238E27FC236}">
                <a16:creationId xmlns:a16="http://schemas.microsoft.com/office/drawing/2014/main" id="{971BCE1C-EDDF-1D37-3115-A5A454A3279C}"/>
              </a:ext>
            </a:extLst>
          </p:cNvPr>
          <p:cNvSpPr txBox="1"/>
          <p:nvPr/>
        </p:nvSpPr>
        <p:spPr>
          <a:xfrm>
            <a:off x="251520" y="1052736"/>
            <a:ext cx="8443337" cy="523220"/>
          </a:xfrm>
          <a:prstGeom prst="rect">
            <a:avLst/>
          </a:prstGeom>
          <a:noFill/>
        </p:spPr>
        <p:txBody>
          <a:bodyPr wrap="none" rtlCol="0">
            <a:spAutoFit/>
          </a:bodyPr>
          <a:lstStyle/>
          <a:p>
            <a:r>
              <a:rPr lang="ja-JP" altLang="en-US" sz="2800"/>
              <a:t>大きく分けると「決定論的」と「確率的」の二種類</a:t>
            </a:r>
            <a:endParaRPr kumimoji="1" lang="ja-JP" altLang="en-US" sz="2800"/>
          </a:p>
        </p:txBody>
      </p:sp>
      <p:sp>
        <p:nvSpPr>
          <p:cNvPr id="4" name="テキスト ボックス 3">
            <a:extLst>
              <a:ext uri="{FF2B5EF4-FFF2-40B4-BE49-F238E27FC236}">
                <a16:creationId xmlns:a16="http://schemas.microsoft.com/office/drawing/2014/main" id="{E32D9705-70A9-0C24-761C-7C7A09FE9674}"/>
              </a:ext>
            </a:extLst>
          </p:cNvPr>
          <p:cNvSpPr txBox="1"/>
          <p:nvPr/>
        </p:nvSpPr>
        <p:spPr>
          <a:xfrm>
            <a:off x="179512" y="2132856"/>
            <a:ext cx="8568952" cy="523220"/>
          </a:xfrm>
          <a:prstGeom prst="rect">
            <a:avLst/>
          </a:prstGeom>
          <a:noFill/>
        </p:spPr>
        <p:txBody>
          <a:bodyPr wrap="square" rtlCol="0">
            <a:spAutoFit/>
          </a:bodyPr>
          <a:lstStyle/>
          <a:p>
            <a:r>
              <a:rPr kumimoji="1" lang="ja-JP" altLang="en-US" sz="2800"/>
              <a:t>決定論的シミュレーション</a:t>
            </a:r>
            <a:r>
              <a:rPr kumimoji="1" lang="en-US" altLang="ja-JP" sz="2800"/>
              <a:t>(Deterministic Simulation)</a:t>
            </a:r>
            <a:endParaRPr kumimoji="1" lang="ja-JP" altLang="en-US" sz="2800"/>
          </a:p>
        </p:txBody>
      </p:sp>
      <p:sp>
        <p:nvSpPr>
          <p:cNvPr id="5" name="テキスト ボックス 4">
            <a:extLst>
              <a:ext uri="{FF2B5EF4-FFF2-40B4-BE49-F238E27FC236}">
                <a16:creationId xmlns:a16="http://schemas.microsoft.com/office/drawing/2014/main" id="{533269EF-C6CE-30DD-55CD-A450D6269A40}"/>
              </a:ext>
            </a:extLst>
          </p:cNvPr>
          <p:cNvSpPr txBox="1"/>
          <p:nvPr/>
        </p:nvSpPr>
        <p:spPr>
          <a:xfrm>
            <a:off x="705623" y="2852936"/>
            <a:ext cx="6378669"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初期値を決めると決まった結果が出てくる</a:t>
            </a:r>
            <a:endParaRPr lang="en-US" altLang="ja-JP" sz="2400"/>
          </a:p>
          <a:p>
            <a:pPr marL="342900" indent="-342900">
              <a:buFont typeface="Arial" panose="020B0604020202020204" pitchFamily="34" charset="0"/>
              <a:buChar char="•"/>
            </a:pPr>
            <a:r>
              <a:rPr kumimoji="1" lang="ja-JP" altLang="en-US" sz="2400"/>
              <a:t>微分方程式の初期値問題などが代表的</a:t>
            </a:r>
            <a:endParaRPr kumimoji="1" lang="en-US" altLang="ja-JP" sz="2400"/>
          </a:p>
          <a:p>
            <a:pPr marL="342900" indent="-342900">
              <a:buFont typeface="Arial" panose="020B0604020202020204" pitchFamily="34" charset="0"/>
              <a:buChar char="•"/>
            </a:pPr>
            <a:r>
              <a:rPr kumimoji="1" lang="ja-JP" altLang="en-US" sz="2400"/>
              <a:t>分子動力学法はこれ</a:t>
            </a:r>
          </a:p>
        </p:txBody>
      </p:sp>
      <p:sp>
        <p:nvSpPr>
          <p:cNvPr id="6" name="テキスト ボックス 5">
            <a:extLst>
              <a:ext uri="{FF2B5EF4-FFF2-40B4-BE49-F238E27FC236}">
                <a16:creationId xmlns:a16="http://schemas.microsoft.com/office/drawing/2014/main" id="{BA1F70E3-FBF8-EE56-0C9E-7FD3999C2F65}"/>
              </a:ext>
            </a:extLst>
          </p:cNvPr>
          <p:cNvSpPr txBox="1"/>
          <p:nvPr/>
        </p:nvSpPr>
        <p:spPr>
          <a:xfrm>
            <a:off x="179512" y="4293096"/>
            <a:ext cx="7920880" cy="523220"/>
          </a:xfrm>
          <a:prstGeom prst="rect">
            <a:avLst/>
          </a:prstGeom>
          <a:noFill/>
        </p:spPr>
        <p:txBody>
          <a:bodyPr wrap="square" rtlCol="0">
            <a:spAutoFit/>
          </a:bodyPr>
          <a:lstStyle/>
          <a:p>
            <a:r>
              <a:rPr kumimoji="1" lang="ja-JP" altLang="en-US" sz="2800"/>
              <a:t>確率的シミュレーション</a:t>
            </a:r>
            <a:r>
              <a:rPr kumimoji="1" lang="en-US" altLang="ja-JP" sz="2800"/>
              <a:t>(Stochastic Simulation)</a:t>
            </a:r>
            <a:endParaRPr kumimoji="1" lang="ja-JP" altLang="en-US" sz="2800"/>
          </a:p>
        </p:txBody>
      </p:sp>
      <p:sp>
        <p:nvSpPr>
          <p:cNvPr id="7" name="テキスト ボックス 6">
            <a:extLst>
              <a:ext uri="{FF2B5EF4-FFF2-40B4-BE49-F238E27FC236}">
                <a16:creationId xmlns:a16="http://schemas.microsoft.com/office/drawing/2014/main" id="{84FA644C-193C-6DEC-7348-32EEEA545BE7}"/>
              </a:ext>
            </a:extLst>
          </p:cNvPr>
          <p:cNvSpPr txBox="1"/>
          <p:nvPr/>
        </p:nvSpPr>
        <p:spPr>
          <a:xfrm>
            <a:off x="683568" y="4941168"/>
            <a:ext cx="5763116"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サイコロを振って何かを計算する手段</a:t>
            </a:r>
            <a:endParaRPr lang="en-US" altLang="ja-JP" sz="2400"/>
          </a:p>
          <a:p>
            <a:pPr marL="342900" indent="-342900">
              <a:buFont typeface="Arial" panose="020B0604020202020204" pitchFamily="34" charset="0"/>
              <a:buChar char="•"/>
            </a:pPr>
            <a:r>
              <a:rPr kumimoji="1" lang="ja-JP" altLang="en-US" sz="2400"/>
              <a:t>実行するたびに異なる結果がでる</a:t>
            </a:r>
            <a:endParaRPr kumimoji="1" lang="en-US" altLang="ja-JP" sz="2400"/>
          </a:p>
          <a:p>
            <a:pPr marL="342900" indent="-342900">
              <a:buFont typeface="Arial" panose="020B0604020202020204" pitchFamily="34" charset="0"/>
              <a:buChar char="•"/>
            </a:pPr>
            <a:r>
              <a:rPr lang="ja-JP" altLang="en-US" sz="2400"/>
              <a:t>モンテカルロ法はこれ</a:t>
            </a:r>
            <a:endParaRPr kumimoji="1" lang="ja-JP" altLang="en-US" sz="2400"/>
          </a:p>
        </p:txBody>
      </p:sp>
    </p:spTree>
    <p:extLst>
      <p:ext uri="{BB962C8B-B14F-4D97-AF65-F5344CB8AC3E}">
        <p14:creationId xmlns:p14="http://schemas.microsoft.com/office/powerpoint/2010/main" val="3440965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E6B392-27BA-7D8C-049B-561CD8A2FD65}"/>
              </a:ext>
            </a:extLst>
          </p:cNvPr>
          <p:cNvSpPr>
            <a:spLocks noGrp="1"/>
          </p:cNvSpPr>
          <p:nvPr>
            <p:ph type="body" sz="quarter" idx="10"/>
          </p:nvPr>
        </p:nvSpPr>
        <p:spPr/>
        <p:txBody>
          <a:bodyPr/>
          <a:lstStyle/>
          <a:p>
            <a:r>
              <a:rPr lang="ja-JP" altLang="en-US"/>
              <a:t>コンプガチャ</a:t>
            </a:r>
            <a:endParaRPr kumimoji="1" lang="ja-JP" altLang="en-US"/>
          </a:p>
        </p:txBody>
      </p:sp>
      <p:grpSp>
        <p:nvGrpSpPr>
          <p:cNvPr id="5" name="グループ化 4">
            <a:extLst>
              <a:ext uri="{FF2B5EF4-FFF2-40B4-BE49-F238E27FC236}">
                <a16:creationId xmlns:a16="http://schemas.microsoft.com/office/drawing/2014/main" id="{4007A931-EC54-CF8F-7C04-3E9B6CD47468}"/>
              </a:ext>
            </a:extLst>
          </p:cNvPr>
          <p:cNvGrpSpPr/>
          <p:nvPr/>
        </p:nvGrpSpPr>
        <p:grpSpPr>
          <a:xfrm>
            <a:off x="1331640" y="3861048"/>
            <a:ext cx="1409150" cy="1499096"/>
            <a:chOff x="1907704" y="1700808"/>
            <a:chExt cx="1882963" cy="2003152"/>
          </a:xfrm>
        </p:grpSpPr>
        <p:pic>
          <p:nvPicPr>
            <p:cNvPr id="6" name="図 5">
              <a:extLst>
                <a:ext uri="{FF2B5EF4-FFF2-40B4-BE49-F238E27FC236}">
                  <a16:creationId xmlns:a16="http://schemas.microsoft.com/office/drawing/2014/main" id="{AF40EB13-FE90-7944-BE96-A838F4D3D223}"/>
                </a:ext>
              </a:extLst>
            </p:cNvPr>
            <p:cNvPicPr>
              <a:picLocks noChangeAspect="1"/>
            </p:cNvPicPr>
            <p:nvPr/>
          </p:nvPicPr>
          <p:blipFill>
            <a:blip r:embed="rId2"/>
            <a:stretch>
              <a:fillRect/>
            </a:stretch>
          </p:blipFill>
          <p:spPr>
            <a:xfrm>
              <a:off x="1907704" y="1700808"/>
              <a:ext cx="1882963" cy="2003152"/>
            </a:xfrm>
            <a:prstGeom prst="rect">
              <a:avLst/>
            </a:prstGeom>
          </p:spPr>
        </p:pic>
        <p:pic>
          <p:nvPicPr>
            <p:cNvPr id="7" name="図 6">
              <a:extLst>
                <a:ext uri="{FF2B5EF4-FFF2-40B4-BE49-F238E27FC236}">
                  <a16:creationId xmlns:a16="http://schemas.microsoft.com/office/drawing/2014/main" id="{1BB3DDC8-74E2-813B-9DFA-60E8C909E6F3}"/>
                </a:ext>
              </a:extLst>
            </p:cNvPr>
            <p:cNvPicPr>
              <a:picLocks noChangeAspect="1"/>
            </p:cNvPicPr>
            <p:nvPr/>
          </p:nvPicPr>
          <p:blipFill>
            <a:blip r:embed="rId3"/>
            <a:stretch>
              <a:fillRect/>
            </a:stretch>
          </p:blipFill>
          <p:spPr>
            <a:xfrm>
              <a:off x="2339752" y="2204864"/>
              <a:ext cx="1080120" cy="1155209"/>
            </a:xfrm>
            <a:prstGeom prst="rect">
              <a:avLst/>
            </a:prstGeom>
          </p:spPr>
        </p:pic>
      </p:grpSp>
      <p:grpSp>
        <p:nvGrpSpPr>
          <p:cNvPr id="8" name="グループ化 7">
            <a:extLst>
              <a:ext uri="{FF2B5EF4-FFF2-40B4-BE49-F238E27FC236}">
                <a16:creationId xmlns:a16="http://schemas.microsoft.com/office/drawing/2014/main" id="{36F2C883-78E9-2630-EC86-BA46821E391D}"/>
              </a:ext>
            </a:extLst>
          </p:cNvPr>
          <p:cNvGrpSpPr/>
          <p:nvPr/>
        </p:nvGrpSpPr>
        <p:grpSpPr>
          <a:xfrm>
            <a:off x="5868144" y="2996952"/>
            <a:ext cx="2736304" cy="2088232"/>
            <a:chOff x="6300192" y="3212976"/>
            <a:chExt cx="2736304" cy="2088232"/>
          </a:xfrm>
        </p:grpSpPr>
        <p:sp>
          <p:nvSpPr>
            <p:cNvPr id="9" name="円/楕円 8">
              <a:extLst>
                <a:ext uri="{FF2B5EF4-FFF2-40B4-BE49-F238E27FC236}">
                  <a16:creationId xmlns:a16="http://schemas.microsoft.com/office/drawing/2014/main" id="{68FF6B6F-CFB1-45CE-A537-D98BF9AB8008}"/>
                </a:ext>
              </a:extLst>
            </p:cNvPr>
            <p:cNvSpPr/>
            <p:nvPr/>
          </p:nvSpPr>
          <p:spPr>
            <a:xfrm>
              <a:off x="6300192" y="3212976"/>
              <a:ext cx="2736304" cy="20882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61EEE745-89F1-8709-92B2-94FC1D72AB85}"/>
                </a:ext>
              </a:extLst>
            </p:cNvPr>
            <p:cNvPicPr>
              <a:picLocks noChangeAspect="1"/>
            </p:cNvPicPr>
            <p:nvPr/>
          </p:nvPicPr>
          <p:blipFill>
            <a:blip r:embed="rId4"/>
            <a:stretch>
              <a:fillRect/>
            </a:stretch>
          </p:blipFill>
          <p:spPr>
            <a:xfrm>
              <a:off x="6516216" y="3645024"/>
              <a:ext cx="2232248" cy="1272381"/>
            </a:xfrm>
            <a:prstGeom prst="rect">
              <a:avLst/>
            </a:prstGeom>
          </p:spPr>
        </p:pic>
      </p:grpSp>
      <p:pic>
        <p:nvPicPr>
          <p:cNvPr id="11" name="図 10">
            <a:extLst>
              <a:ext uri="{FF2B5EF4-FFF2-40B4-BE49-F238E27FC236}">
                <a16:creationId xmlns:a16="http://schemas.microsoft.com/office/drawing/2014/main" id="{6D1E46EC-FE45-3BE8-DF71-F70EA5D80FA0}"/>
              </a:ext>
            </a:extLst>
          </p:cNvPr>
          <p:cNvPicPr>
            <a:picLocks noChangeAspect="1"/>
          </p:cNvPicPr>
          <p:nvPr/>
        </p:nvPicPr>
        <p:blipFill>
          <a:blip r:embed="rId5"/>
          <a:stretch>
            <a:fillRect/>
          </a:stretch>
        </p:blipFill>
        <p:spPr>
          <a:xfrm>
            <a:off x="539552" y="4149080"/>
            <a:ext cx="1512168" cy="1406316"/>
          </a:xfrm>
          <a:prstGeom prst="rect">
            <a:avLst/>
          </a:prstGeom>
        </p:spPr>
      </p:pic>
      <p:pic>
        <p:nvPicPr>
          <p:cNvPr id="12" name="図 11">
            <a:extLst>
              <a:ext uri="{FF2B5EF4-FFF2-40B4-BE49-F238E27FC236}">
                <a16:creationId xmlns:a16="http://schemas.microsoft.com/office/drawing/2014/main" id="{4887ACCB-AB33-B2D6-1DEB-A3BBEDFEF54E}"/>
              </a:ext>
            </a:extLst>
          </p:cNvPr>
          <p:cNvPicPr>
            <a:picLocks noChangeAspect="1"/>
          </p:cNvPicPr>
          <p:nvPr/>
        </p:nvPicPr>
        <p:blipFill>
          <a:blip r:embed="rId6"/>
          <a:stretch>
            <a:fillRect/>
          </a:stretch>
        </p:blipFill>
        <p:spPr>
          <a:xfrm>
            <a:off x="2915816" y="4797152"/>
            <a:ext cx="1872208" cy="1872208"/>
          </a:xfrm>
          <a:prstGeom prst="rect">
            <a:avLst/>
          </a:prstGeom>
        </p:spPr>
      </p:pic>
      <p:sp>
        <p:nvSpPr>
          <p:cNvPr id="13" name="円/楕円 9">
            <a:extLst>
              <a:ext uri="{FF2B5EF4-FFF2-40B4-BE49-F238E27FC236}">
                <a16:creationId xmlns:a16="http://schemas.microsoft.com/office/drawing/2014/main" id="{11B4C1FA-25A0-B400-7658-D7CE1A766166}"/>
              </a:ext>
            </a:extLst>
          </p:cNvPr>
          <p:cNvSpPr/>
          <p:nvPr/>
        </p:nvSpPr>
        <p:spPr>
          <a:xfrm>
            <a:off x="5292080" y="4653136"/>
            <a:ext cx="596907" cy="4404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0">
            <a:extLst>
              <a:ext uri="{FF2B5EF4-FFF2-40B4-BE49-F238E27FC236}">
                <a16:creationId xmlns:a16="http://schemas.microsoft.com/office/drawing/2014/main" id="{18401535-AE3B-1CF1-BBD4-57AE3FF7E7FC}"/>
              </a:ext>
            </a:extLst>
          </p:cNvPr>
          <p:cNvSpPr/>
          <p:nvPr/>
        </p:nvSpPr>
        <p:spPr>
          <a:xfrm>
            <a:off x="4644008" y="5013176"/>
            <a:ext cx="423664" cy="3126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AC2E289-D0D2-27E2-626F-2868999D1868}"/>
              </a:ext>
            </a:extLst>
          </p:cNvPr>
          <p:cNvSpPr txBox="1"/>
          <p:nvPr/>
        </p:nvSpPr>
        <p:spPr>
          <a:xfrm>
            <a:off x="323528" y="1052736"/>
            <a:ext cx="7885492" cy="1815882"/>
          </a:xfrm>
          <a:prstGeom prst="rect">
            <a:avLst/>
          </a:prstGeom>
          <a:noFill/>
        </p:spPr>
        <p:txBody>
          <a:bodyPr wrap="none" rtlCol="0">
            <a:spAutoFit/>
          </a:bodyPr>
          <a:lstStyle/>
          <a:p>
            <a:r>
              <a:rPr kumimoji="1" lang="ja-JP" altLang="en-US" sz="2800"/>
              <a:t>・</a:t>
            </a:r>
            <a:r>
              <a:rPr kumimoji="1" lang="en-US" altLang="ja-JP" sz="2800"/>
              <a:t>CD</a:t>
            </a:r>
            <a:r>
              <a:rPr kumimoji="1" lang="ja-JP" altLang="en-US" sz="2800"/>
              <a:t>を買うと</a:t>
            </a:r>
            <a:r>
              <a:rPr lang="ja-JP" altLang="en-US" sz="2800"/>
              <a:t>ポスターがランダムにもらえる</a:t>
            </a:r>
            <a:endParaRPr lang="en-US" altLang="ja-JP" sz="2800"/>
          </a:p>
          <a:p>
            <a:r>
              <a:rPr kumimoji="1" lang="ja-JP" altLang="en-US" sz="2800"/>
              <a:t>・</a:t>
            </a:r>
            <a:r>
              <a:rPr kumimoji="1" lang="en-US" altLang="ja-JP" sz="2800"/>
              <a:t>44</a:t>
            </a:r>
            <a:r>
              <a:rPr kumimoji="1" lang="ja-JP" altLang="en-US" sz="2800"/>
              <a:t>種類全て揃えると特別なイベントに招待</a:t>
            </a:r>
            <a:endParaRPr kumimoji="1" lang="en-US" altLang="ja-JP" sz="2800"/>
          </a:p>
          <a:p>
            <a:r>
              <a:rPr kumimoji="1" lang="ja-JP" altLang="en-US" sz="2800"/>
              <a:t>・全て揃えるのに</a:t>
            </a:r>
            <a:r>
              <a:rPr kumimoji="1" lang="en-US" altLang="ja-JP" sz="2800"/>
              <a:t>CD</a:t>
            </a:r>
            <a:r>
              <a:rPr kumimoji="1" lang="ja-JP" altLang="en-US" sz="2800"/>
              <a:t>を何枚買う必要があるか？</a:t>
            </a:r>
            <a:endParaRPr kumimoji="1" lang="en-US" altLang="ja-JP" sz="2800"/>
          </a:p>
          <a:p>
            <a:r>
              <a:rPr kumimoji="1" lang="ja-JP" altLang="en-US" sz="2800"/>
              <a:t>→シミュレーションしてみる</a:t>
            </a:r>
          </a:p>
        </p:txBody>
      </p:sp>
    </p:spTree>
    <p:extLst>
      <p:ext uri="{BB962C8B-B14F-4D97-AF65-F5344CB8AC3E}">
        <p14:creationId xmlns:p14="http://schemas.microsoft.com/office/powerpoint/2010/main" val="2850489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7BD1BC-A2D4-3751-4B82-7932BC1EB8E0}"/>
              </a:ext>
            </a:extLst>
          </p:cNvPr>
          <p:cNvSpPr>
            <a:spLocks noGrp="1"/>
          </p:cNvSpPr>
          <p:nvPr>
            <p:ph type="body" sz="quarter" idx="10"/>
          </p:nvPr>
        </p:nvSpPr>
        <p:spPr/>
        <p:txBody>
          <a:bodyPr/>
          <a:lstStyle/>
          <a:p>
            <a:r>
              <a:rPr lang="ja-JP" altLang="en-US"/>
              <a:t>コンプガチャ</a:t>
            </a:r>
            <a:endParaRPr kumimoji="1" lang="ja-JP" altLang="en-US"/>
          </a:p>
        </p:txBody>
      </p:sp>
      <p:sp>
        <p:nvSpPr>
          <p:cNvPr id="3" name="テキスト ボックス 2">
            <a:extLst>
              <a:ext uri="{FF2B5EF4-FFF2-40B4-BE49-F238E27FC236}">
                <a16:creationId xmlns:a16="http://schemas.microsoft.com/office/drawing/2014/main" id="{B64A15D7-8867-F56A-FB06-ED20D4364F65}"/>
              </a:ext>
            </a:extLst>
          </p:cNvPr>
          <p:cNvSpPr txBox="1"/>
          <p:nvPr/>
        </p:nvSpPr>
        <p:spPr>
          <a:xfrm>
            <a:off x="251520" y="1052736"/>
            <a:ext cx="8568371" cy="1200329"/>
          </a:xfrm>
          <a:prstGeom prst="rect">
            <a:avLst/>
          </a:prstGeom>
          <a:noFill/>
        </p:spPr>
        <p:txBody>
          <a:bodyPr wrap="none" rtlCol="0">
            <a:spAutoFit/>
          </a:bodyPr>
          <a:lstStyle/>
          <a:p>
            <a:pPr marL="342900" indent="-342900">
              <a:buAutoNum type="arabicPeriod"/>
            </a:pPr>
            <a:r>
              <a:rPr kumimoji="1" lang="en-US" altLang="ja-JP" sz="2400"/>
              <a:t>44</a:t>
            </a:r>
            <a:r>
              <a:rPr kumimoji="1" lang="ja-JP" altLang="en-US" sz="2400"/>
              <a:t>種類のうち、一種類をランダムにもらえるガチャを引く</a:t>
            </a:r>
            <a:endParaRPr kumimoji="1" lang="en-US" altLang="ja-JP" sz="2400"/>
          </a:p>
          <a:p>
            <a:pPr marL="342900" indent="-342900">
              <a:buAutoNum type="arabicPeriod"/>
            </a:pPr>
            <a:r>
              <a:rPr kumimoji="1" lang="ja-JP" altLang="en-US" sz="2400"/>
              <a:t>もし未取得のポスターならアイテムに追加</a:t>
            </a:r>
            <a:endParaRPr kumimoji="1" lang="en-US" altLang="ja-JP" sz="2400"/>
          </a:p>
          <a:p>
            <a:pPr marL="342900" indent="-342900">
              <a:buAutoNum type="arabicPeriod"/>
            </a:pPr>
            <a:r>
              <a:rPr kumimoji="1" lang="ja-JP" altLang="en-US" sz="2400"/>
              <a:t>取得ポスターの種類が</a:t>
            </a:r>
            <a:r>
              <a:rPr kumimoji="1" lang="en-US" altLang="ja-JP" sz="2400"/>
              <a:t>44</a:t>
            </a:r>
            <a:r>
              <a:rPr kumimoji="1" lang="ja-JP" altLang="en-US" sz="2400"/>
              <a:t>種類未満なら</a:t>
            </a:r>
            <a:r>
              <a:rPr kumimoji="1" lang="en-US" altLang="ja-JP" sz="2400"/>
              <a:t>1</a:t>
            </a:r>
            <a:r>
              <a:rPr kumimoji="1" lang="ja-JP" altLang="en-US" sz="2400"/>
              <a:t>へ</a:t>
            </a:r>
          </a:p>
        </p:txBody>
      </p:sp>
      <p:sp>
        <p:nvSpPr>
          <p:cNvPr id="5" name="テキスト ボックス 4">
            <a:extLst>
              <a:ext uri="{FF2B5EF4-FFF2-40B4-BE49-F238E27FC236}">
                <a16:creationId xmlns:a16="http://schemas.microsoft.com/office/drawing/2014/main" id="{110AFC42-8E15-07BE-9ED5-E7512C06C4F8}"/>
              </a:ext>
            </a:extLst>
          </p:cNvPr>
          <p:cNvSpPr txBox="1"/>
          <p:nvPr/>
        </p:nvSpPr>
        <p:spPr>
          <a:xfrm>
            <a:off x="323528" y="3068960"/>
            <a:ext cx="7992888" cy="3539430"/>
          </a:xfrm>
          <a:prstGeom prst="rect">
            <a:avLst/>
          </a:prstGeom>
          <a:noFill/>
          <a:ln>
            <a:solidFill>
              <a:schemeClr val="tx1"/>
            </a:solidFill>
          </a:ln>
        </p:spPr>
        <p:txBody>
          <a:bodyPr wrap="square">
            <a:spAutoFit/>
          </a:bodyPr>
          <a:lstStyle/>
          <a:p>
            <a:r>
              <a:rPr lang="en-US" altLang="ja-JP" sz="2800" b="0">
                <a:solidFill>
                  <a:srgbClr val="0991B6"/>
                </a:solidFill>
                <a:effectLst/>
                <a:latin typeface="Consolas" panose="020B0609020204030204" pitchFamily="49" charset="0"/>
              </a:rPr>
              <a:t>import random</a:t>
            </a:r>
          </a:p>
          <a:p>
            <a:r>
              <a:rPr lang="en-US" altLang="ja-JP" sz="2800" b="0">
                <a:solidFill>
                  <a:srgbClr val="0991B6"/>
                </a:solidFill>
                <a:effectLst/>
                <a:latin typeface="Consolas" panose="020B0609020204030204" pitchFamily="49" charset="0"/>
              </a:rPr>
              <a:t>def</a:t>
            </a:r>
            <a:r>
              <a:rPr lang="en-US" altLang="ja-JP" sz="2800" b="0">
                <a:solidFill>
                  <a:srgbClr val="236EBF"/>
                </a:solidFill>
                <a:effectLst/>
                <a:latin typeface="Consolas" panose="020B0609020204030204" pitchFamily="49" charset="0"/>
              </a:rPr>
              <a:t> </a:t>
            </a:r>
            <a:r>
              <a:rPr lang="en-US" altLang="ja-JP" sz="2800" b="0">
                <a:solidFill>
                  <a:srgbClr val="B1108E"/>
                </a:solidFill>
                <a:effectLst/>
                <a:latin typeface="Consolas" panose="020B0609020204030204" pitchFamily="49" charset="0"/>
              </a:rPr>
              <a:t>gacha</a:t>
            </a:r>
            <a:r>
              <a:rPr lang="en-US" altLang="ja-JP" sz="2800" b="0">
                <a:solidFill>
                  <a:srgbClr val="236EBF"/>
                </a:solidFill>
                <a:effectLst/>
                <a:latin typeface="Consolas" panose="020B0609020204030204" pitchFamily="49" charset="0"/>
              </a:rPr>
              <a:t>(</a:t>
            </a:r>
            <a:r>
              <a:rPr lang="en-US" altLang="ja-JP" sz="2800" b="0">
                <a:solidFill>
                  <a:srgbClr val="B1108E"/>
                </a:solidFill>
                <a:effectLst/>
                <a:latin typeface="Consolas" panose="020B0609020204030204" pitchFamily="49" charset="0"/>
              </a:rPr>
              <a:t>n</a:t>
            </a:r>
            <a:r>
              <a:rPr lang="en-US" altLang="ja-JP" sz="2800" b="0">
                <a:solidFill>
                  <a:srgbClr val="236EBF"/>
                </a:solidFill>
                <a:effectLst/>
                <a:latin typeface="Consolas" panose="020B0609020204030204" pitchFamily="49" charset="0"/>
              </a:rPr>
              <a:t>):</a:t>
            </a:r>
          </a:p>
          <a:p>
            <a:r>
              <a:rPr lang="en-US" altLang="ja-JP" sz="2800" b="0">
                <a:solidFill>
                  <a:srgbClr val="236EBF"/>
                </a:solidFill>
                <a:effectLst/>
                <a:latin typeface="Consolas" panose="020B0609020204030204" pitchFamily="49" charset="0"/>
              </a:rPr>
              <a:t>  cd </a:t>
            </a:r>
            <a:r>
              <a:rPr lang="en-US" altLang="ja-JP" sz="2800" b="0">
                <a:solidFill>
                  <a:srgbClr val="7B30D0"/>
                </a:solidFill>
                <a:effectLst/>
                <a:latin typeface="Consolas" panose="020B0609020204030204" pitchFamily="49" charset="0"/>
              </a:rPr>
              <a:t>=</a:t>
            </a:r>
            <a:r>
              <a:rPr lang="en-US" altLang="ja-JP" sz="2800" b="0">
                <a:solidFill>
                  <a:srgbClr val="236EBF"/>
                </a:solidFill>
                <a:effectLst/>
                <a:latin typeface="Consolas" panose="020B0609020204030204" pitchFamily="49" charset="0"/>
              </a:rPr>
              <a:t> </a:t>
            </a:r>
            <a:r>
              <a:rPr lang="en-US" altLang="ja-JP" sz="2800" b="0">
                <a:solidFill>
                  <a:srgbClr val="174781"/>
                </a:solidFill>
                <a:effectLst/>
                <a:latin typeface="Consolas" panose="020B0609020204030204" pitchFamily="49" charset="0"/>
              </a:rPr>
              <a:t>0</a:t>
            </a:r>
            <a:endParaRPr lang="en-US" altLang="ja-JP" sz="2800" b="0">
              <a:solidFill>
                <a:srgbClr val="236EBF"/>
              </a:solidFill>
              <a:effectLst/>
              <a:latin typeface="Consolas" panose="020B0609020204030204" pitchFamily="49" charset="0"/>
            </a:endParaRPr>
          </a:p>
          <a:p>
            <a:r>
              <a:rPr lang="en-US" altLang="ja-JP" sz="2800" b="0">
                <a:solidFill>
                  <a:srgbClr val="236EBF"/>
                </a:solidFill>
                <a:effectLst/>
                <a:latin typeface="Consolas" panose="020B0609020204030204" pitchFamily="49" charset="0"/>
              </a:rPr>
              <a:t>  posters </a:t>
            </a:r>
            <a:r>
              <a:rPr lang="en-US" altLang="ja-JP" sz="2800" b="0">
                <a:solidFill>
                  <a:srgbClr val="7B30D0"/>
                </a:solidFill>
                <a:effectLst/>
                <a:latin typeface="Consolas" panose="020B0609020204030204" pitchFamily="49" charset="0"/>
              </a:rPr>
              <a:t>=</a:t>
            </a:r>
            <a:r>
              <a:rPr lang="en-US" altLang="ja-JP" sz="2800" b="0">
                <a:solidFill>
                  <a:srgbClr val="236EBF"/>
                </a:solidFill>
                <a:effectLst/>
                <a:latin typeface="Consolas" panose="020B0609020204030204" pitchFamily="49" charset="0"/>
              </a:rPr>
              <a:t> []</a:t>
            </a:r>
          </a:p>
          <a:p>
            <a:r>
              <a:rPr lang="en-US" altLang="ja-JP" sz="2800" b="0">
                <a:solidFill>
                  <a:srgbClr val="236EBF"/>
                </a:solidFill>
                <a:effectLst/>
                <a:latin typeface="Consolas" panose="020B0609020204030204" pitchFamily="49" charset="0"/>
              </a:rPr>
              <a:t>  </a:t>
            </a:r>
            <a:r>
              <a:rPr lang="en-US" altLang="ja-JP" sz="2800" b="0">
                <a:solidFill>
                  <a:srgbClr val="0991B6"/>
                </a:solidFill>
                <a:effectLst/>
                <a:latin typeface="Consolas" panose="020B0609020204030204" pitchFamily="49" charset="0"/>
              </a:rPr>
              <a:t>while</a:t>
            </a:r>
            <a:r>
              <a:rPr lang="en-US" altLang="ja-JP" sz="2800" b="0">
                <a:solidFill>
                  <a:srgbClr val="236EBF"/>
                </a:solidFill>
                <a:effectLst/>
                <a:latin typeface="Consolas" panose="020B0609020204030204" pitchFamily="49" charset="0"/>
              </a:rPr>
              <a:t> </a:t>
            </a:r>
            <a:r>
              <a:rPr lang="en-US" altLang="ja-JP" sz="2800" b="0">
                <a:solidFill>
                  <a:srgbClr val="08134A"/>
                </a:solidFill>
                <a:effectLst/>
                <a:latin typeface="Consolas" panose="020B0609020204030204" pitchFamily="49" charset="0"/>
              </a:rPr>
              <a:t>len</a:t>
            </a:r>
            <a:r>
              <a:rPr lang="en-US" altLang="ja-JP" sz="2800" b="0">
                <a:solidFill>
                  <a:srgbClr val="236EBF"/>
                </a:solidFill>
                <a:effectLst/>
                <a:latin typeface="Consolas" panose="020B0609020204030204" pitchFamily="49" charset="0"/>
              </a:rPr>
              <a:t>(</a:t>
            </a:r>
            <a:r>
              <a:rPr lang="en-US" altLang="ja-JP" sz="2800" b="0">
                <a:solidFill>
                  <a:srgbClr val="DC3EB7"/>
                </a:solidFill>
                <a:effectLst/>
                <a:latin typeface="Consolas" panose="020B0609020204030204" pitchFamily="49" charset="0"/>
              </a:rPr>
              <a:t>set</a:t>
            </a:r>
            <a:r>
              <a:rPr lang="en-US" altLang="ja-JP" sz="2800" b="0">
                <a:solidFill>
                  <a:srgbClr val="236EBF"/>
                </a:solidFill>
                <a:effectLst/>
                <a:latin typeface="Consolas" panose="020B0609020204030204" pitchFamily="49" charset="0"/>
              </a:rPr>
              <a:t>(posters)) </a:t>
            </a:r>
            <a:r>
              <a:rPr lang="en-US" altLang="ja-JP" sz="2800" b="0">
                <a:solidFill>
                  <a:srgbClr val="7B30D0"/>
                </a:solidFill>
                <a:effectLst/>
                <a:latin typeface="Consolas" panose="020B0609020204030204" pitchFamily="49" charset="0"/>
              </a:rPr>
              <a:t>&lt;</a:t>
            </a:r>
            <a:r>
              <a:rPr lang="en-US" altLang="ja-JP" sz="2800" b="0">
                <a:solidFill>
                  <a:srgbClr val="236EBF"/>
                </a:solidFill>
                <a:effectLst/>
                <a:latin typeface="Consolas" panose="020B0609020204030204" pitchFamily="49" charset="0"/>
              </a:rPr>
              <a:t> n:</a:t>
            </a:r>
          </a:p>
          <a:p>
            <a:r>
              <a:rPr lang="en-US" altLang="ja-JP" sz="2800" b="0">
                <a:solidFill>
                  <a:srgbClr val="236EBF"/>
                </a:solidFill>
                <a:effectLst/>
                <a:latin typeface="Consolas" panose="020B0609020204030204" pitchFamily="49" charset="0"/>
              </a:rPr>
              <a:t>    posters.append(random.randint(</a:t>
            </a:r>
            <a:r>
              <a:rPr lang="en-US" altLang="ja-JP" sz="2800" b="0">
                <a:solidFill>
                  <a:srgbClr val="174781"/>
                </a:solidFill>
                <a:effectLst/>
                <a:latin typeface="Consolas" panose="020B0609020204030204" pitchFamily="49" charset="0"/>
              </a:rPr>
              <a:t>1</a:t>
            </a:r>
            <a:r>
              <a:rPr lang="en-US" altLang="ja-JP" sz="2800" b="0">
                <a:solidFill>
                  <a:srgbClr val="236EBF"/>
                </a:solidFill>
                <a:effectLst/>
                <a:latin typeface="Consolas" panose="020B0609020204030204" pitchFamily="49" charset="0"/>
              </a:rPr>
              <a:t>,n))</a:t>
            </a:r>
          </a:p>
          <a:p>
            <a:r>
              <a:rPr lang="en-US" altLang="ja-JP" sz="2800" b="0">
                <a:solidFill>
                  <a:srgbClr val="236EBF"/>
                </a:solidFill>
                <a:effectLst/>
                <a:latin typeface="Consolas" panose="020B0609020204030204" pitchFamily="49" charset="0"/>
              </a:rPr>
              <a:t>    cd </a:t>
            </a:r>
            <a:r>
              <a:rPr lang="en-US" altLang="ja-JP" sz="2800" b="0">
                <a:solidFill>
                  <a:srgbClr val="7B30D0"/>
                </a:solidFill>
                <a:effectLst/>
                <a:latin typeface="Consolas" panose="020B0609020204030204" pitchFamily="49" charset="0"/>
              </a:rPr>
              <a:t>+=</a:t>
            </a:r>
            <a:r>
              <a:rPr lang="en-US" altLang="ja-JP" sz="2800" b="0">
                <a:solidFill>
                  <a:srgbClr val="236EBF"/>
                </a:solidFill>
                <a:effectLst/>
                <a:latin typeface="Consolas" panose="020B0609020204030204" pitchFamily="49" charset="0"/>
              </a:rPr>
              <a:t> </a:t>
            </a:r>
            <a:r>
              <a:rPr lang="en-US" altLang="ja-JP" sz="2800" b="0">
                <a:solidFill>
                  <a:srgbClr val="174781"/>
                </a:solidFill>
                <a:effectLst/>
                <a:latin typeface="Consolas" panose="020B0609020204030204" pitchFamily="49" charset="0"/>
              </a:rPr>
              <a:t>1</a:t>
            </a:r>
            <a:endParaRPr lang="en-US" altLang="ja-JP" sz="2800" b="0">
              <a:solidFill>
                <a:srgbClr val="236EBF"/>
              </a:solidFill>
              <a:effectLst/>
              <a:latin typeface="Consolas" panose="020B0609020204030204" pitchFamily="49" charset="0"/>
            </a:endParaRPr>
          </a:p>
          <a:p>
            <a:r>
              <a:rPr lang="en-US" altLang="ja-JP" sz="2800" b="0">
                <a:solidFill>
                  <a:srgbClr val="236EBF"/>
                </a:solidFill>
                <a:effectLst/>
                <a:latin typeface="Consolas" panose="020B0609020204030204" pitchFamily="49" charset="0"/>
              </a:rPr>
              <a:t>  </a:t>
            </a:r>
            <a:r>
              <a:rPr lang="en-US" altLang="ja-JP" sz="2800" b="0">
                <a:solidFill>
                  <a:srgbClr val="0991B6"/>
                </a:solidFill>
                <a:effectLst/>
                <a:latin typeface="Consolas" panose="020B0609020204030204" pitchFamily="49" charset="0"/>
              </a:rPr>
              <a:t>return</a:t>
            </a:r>
            <a:r>
              <a:rPr lang="en-US" altLang="ja-JP" sz="2800" b="0">
                <a:solidFill>
                  <a:srgbClr val="236EBF"/>
                </a:solidFill>
                <a:effectLst/>
                <a:latin typeface="Consolas" panose="020B0609020204030204" pitchFamily="49" charset="0"/>
              </a:rPr>
              <a:t> cd</a:t>
            </a:r>
          </a:p>
        </p:txBody>
      </p:sp>
      <p:sp>
        <p:nvSpPr>
          <p:cNvPr id="6" name="テキスト ボックス 5">
            <a:extLst>
              <a:ext uri="{FF2B5EF4-FFF2-40B4-BE49-F238E27FC236}">
                <a16:creationId xmlns:a16="http://schemas.microsoft.com/office/drawing/2014/main" id="{963DB5EC-DA5D-E1C7-281B-B3D84046FDDE}"/>
              </a:ext>
            </a:extLst>
          </p:cNvPr>
          <p:cNvSpPr txBox="1"/>
          <p:nvPr/>
        </p:nvSpPr>
        <p:spPr>
          <a:xfrm>
            <a:off x="251520" y="2564904"/>
            <a:ext cx="7253909" cy="400110"/>
          </a:xfrm>
          <a:prstGeom prst="rect">
            <a:avLst/>
          </a:prstGeom>
          <a:noFill/>
        </p:spPr>
        <p:txBody>
          <a:bodyPr wrap="none" rtlCol="0">
            <a:spAutoFit/>
          </a:bodyPr>
          <a:lstStyle/>
          <a:p>
            <a:r>
              <a:rPr lang="en-US" altLang="ja-JP" sz="2000"/>
              <a:t>44</a:t>
            </a:r>
            <a:r>
              <a:rPr lang="ja-JP" altLang="en-US" sz="2000"/>
              <a:t>種類のポスターを揃えるのに何枚</a:t>
            </a:r>
            <a:r>
              <a:rPr lang="en-US" altLang="ja-JP" sz="2000"/>
              <a:t>CD</a:t>
            </a:r>
            <a:r>
              <a:rPr lang="ja-JP" altLang="en-US" sz="2000"/>
              <a:t>を購入したか返す関数</a:t>
            </a:r>
            <a:endParaRPr kumimoji="1" lang="ja-JP" altLang="en-US" sz="2000"/>
          </a:p>
        </p:txBody>
      </p:sp>
    </p:spTree>
    <p:extLst>
      <p:ext uri="{BB962C8B-B14F-4D97-AF65-F5344CB8AC3E}">
        <p14:creationId xmlns:p14="http://schemas.microsoft.com/office/powerpoint/2010/main" val="793968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9279FB-7181-886A-E9AA-B86DA3C4B787}"/>
              </a:ext>
            </a:extLst>
          </p:cNvPr>
          <p:cNvSpPr>
            <a:spLocks noGrp="1"/>
          </p:cNvSpPr>
          <p:nvPr>
            <p:ph type="body" sz="quarter" idx="10"/>
          </p:nvPr>
        </p:nvSpPr>
        <p:spPr/>
        <p:txBody>
          <a:bodyPr/>
          <a:lstStyle/>
          <a:p>
            <a:r>
              <a:rPr lang="ja-JP" altLang="en-US"/>
              <a:t>コンプガチャ</a:t>
            </a:r>
            <a:endParaRPr kumimoji="1" lang="ja-JP" altLang="en-US"/>
          </a:p>
        </p:txBody>
      </p:sp>
      <p:sp>
        <p:nvSpPr>
          <p:cNvPr id="3" name="テキスト ボックス 2">
            <a:extLst>
              <a:ext uri="{FF2B5EF4-FFF2-40B4-BE49-F238E27FC236}">
                <a16:creationId xmlns:a16="http://schemas.microsoft.com/office/drawing/2014/main" id="{F8DC77E5-C30C-F516-2D73-C11006AC21C7}"/>
              </a:ext>
            </a:extLst>
          </p:cNvPr>
          <p:cNvSpPr txBox="1"/>
          <p:nvPr/>
        </p:nvSpPr>
        <p:spPr>
          <a:xfrm>
            <a:off x="251520" y="980728"/>
            <a:ext cx="5381601" cy="1077218"/>
          </a:xfrm>
          <a:prstGeom prst="rect">
            <a:avLst/>
          </a:prstGeom>
          <a:noFill/>
        </p:spPr>
        <p:txBody>
          <a:bodyPr wrap="none" rtlCol="0">
            <a:spAutoFit/>
          </a:bodyPr>
          <a:lstStyle/>
          <a:p>
            <a:r>
              <a:rPr kumimoji="1" lang="en-US" altLang="ja-JP" sz="3200"/>
              <a:t>100</a:t>
            </a:r>
            <a:r>
              <a:rPr kumimoji="1" lang="ja-JP" altLang="en-US" sz="3200"/>
              <a:t>人がコンプガチャに挑戦</a:t>
            </a:r>
            <a:endParaRPr kumimoji="1" lang="en-US" altLang="ja-JP" sz="3200"/>
          </a:p>
          <a:p>
            <a:r>
              <a:rPr lang="ja-JP" altLang="en-US" sz="3200"/>
              <a:t>平均</a:t>
            </a:r>
            <a:r>
              <a:rPr lang="en-US" altLang="ja-JP" sz="3200"/>
              <a:t>CD</a:t>
            </a:r>
            <a:r>
              <a:rPr lang="ja-JP" altLang="en-US" sz="3200"/>
              <a:t>購入枚数を計算する</a:t>
            </a:r>
            <a:endParaRPr kumimoji="1" lang="ja-JP" altLang="en-US" sz="3200"/>
          </a:p>
        </p:txBody>
      </p:sp>
      <p:sp>
        <p:nvSpPr>
          <p:cNvPr id="5" name="テキスト ボックス 4">
            <a:extLst>
              <a:ext uri="{FF2B5EF4-FFF2-40B4-BE49-F238E27FC236}">
                <a16:creationId xmlns:a16="http://schemas.microsoft.com/office/drawing/2014/main" id="{21C9C16C-3437-7092-B0FB-CAA6744DF297}"/>
              </a:ext>
            </a:extLst>
          </p:cNvPr>
          <p:cNvSpPr txBox="1"/>
          <p:nvPr/>
        </p:nvSpPr>
        <p:spPr>
          <a:xfrm>
            <a:off x="323528" y="2204864"/>
            <a:ext cx="4572000" cy="2308324"/>
          </a:xfrm>
          <a:prstGeom prst="rect">
            <a:avLst/>
          </a:prstGeom>
          <a:noFill/>
          <a:ln>
            <a:solidFill>
              <a:schemeClr val="tx1"/>
            </a:solidFill>
          </a:ln>
        </p:spPr>
        <p:txBody>
          <a:bodyPr wrap="square">
            <a:spAutoFit/>
          </a:bodyPr>
          <a:lstStyle/>
          <a:p>
            <a:r>
              <a:rPr lang="en-US" altLang="ja-JP" sz="2400" b="0">
                <a:solidFill>
                  <a:srgbClr val="236EBF"/>
                </a:solidFill>
                <a:effectLst/>
                <a:latin typeface="Consolas" panose="020B0609020204030204" pitchFamily="49" charset="0"/>
              </a:rPr>
              <a:t>trial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a:t>
            </a:r>
            <a:r>
              <a:rPr lang="en-US" altLang="ja-JP" sz="2400" b="0">
                <a:solidFill>
                  <a:srgbClr val="174781"/>
                </a:solidFill>
                <a:effectLst/>
                <a:latin typeface="Consolas" panose="020B0609020204030204" pitchFamily="49" charset="0"/>
              </a:rPr>
              <a:t>100</a:t>
            </a:r>
            <a:endParaRPr lang="en-US" altLang="ja-JP" sz="2400" b="0">
              <a:solidFill>
                <a:srgbClr val="236EBF"/>
              </a:solidFill>
              <a:effectLst/>
              <a:latin typeface="Consolas" panose="020B0609020204030204" pitchFamily="49" charset="0"/>
            </a:endParaRPr>
          </a:p>
          <a:p>
            <a:r>
              <a:rPr lang="en-US" altLang="ja-JP" sz="2400" b="0">
                <a:solidFill>
                  <a:srgbClr val="236EBF"/>
                </a:solidFill>
                <a:effectLst/>
                <a:latin typeface="Consolas" panose="020B0609020204030204" pitchFamily="49" charset="0"/>
              </a:rPr>
              <a:t>cd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a:t>
            </a:r>
            <a:r>
              <a:rPr lang="en-US" altLang="ja-JP" sz="2400" b="0">
                <a:solidFill>
                  <a:srgbClr val="174781"/>
                </a:solidFill>
                <a:effectLst/>
                <a:latin typeface="Consolas" panose="020B0609020204030204" pitchFamily="49" charset="0"/>
              </a:rPr>
              <a:t>0</a:t>
            </a:r>
            <a:endParaRPr lang="en-US" altLang="ja-JP" sz="2400" b="0">
              <a:solidFill>
                <a:srgbClr val="236EBF"/>
              </a:solidFill>
              <a:effectLst/>
              <a:latin typeface="Consolas" panose="020B0609020204030204" pitchFamily="49" charset="0"/>
            </a:endParaRPr>
          </a:p>
          <a:p>
            <a:r>
              <a:rPr lang="en-US" altLang="ja-JP" sz="2400" b="0">
                <a:solidFill>
                  <a:srgbClr val="236EBF"/>
                </a:solidFill>
                <a:effectLst/>
                <a:latin typeface="Consolas" panose="020B0609020204030204" pitchFamily="49" charset="0"/>
              </a:rPr>
              <a:t>N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a:t>
            </a:r>
            <a:r>
              <a:rPr lang="en-US" altLang="ja-JP" sz="2400" b="0">
                <a:solidFill>
                  <a:srgbClr val="174781"/>
                </a:solidFill>
                <a:effectLst/>
                <a:latin typeface="Consolas" panose="020B0609020204030204" pitchFamily="49" charset="0"/>
              </a:rPr>
              <a:t>44</a:t>
            </a:r>
            <a:endParaRPr lang="en-US" altLang="ja-JP" sz="2400" b="0">
              <a:solidFill>
                <a:srgbClr val="236EBF"/>
              </a:solidFill>
              <a:effectLst/>
              <a:latin typeface="Consolas" panose="020B0609020204030204" pitchFamily="49" charset="0"/>
            </a:endParaRPr>
          </a:p>
          <a:p>
            <a:r>
              <a:rPr lang="en-US" altLang="ja-JP" sz="2400" b="0">
                <a:solidFill>
                  <a:srgbClr val="0991B6"/>
                </a:solidFill>
                <a:effectLst/>
                <a:latin typeface="Consolas" panose="020B0609020204030204" pitchFamily="49" charset="0"/>
              </a:rPr>
              <a:t>for</a:t>
            </a:r>
            <a:r>
              <a:rPr lang="en-US" altLang="ja-JP" sz="2400" b="0">
                <a:solidFill>
                  <a:srgbClr val="236EBF"/>
                </a:solidFill>
                <a:effectLst/>
                <a:latin typeface="Consolas" panose="020B0609020204030204" pitchFamily="49" charset="0"/>
              </a:rPr>
              <a:t> _ </a:t>
            </a:r>
            <a:r>
              <a:rPr lang="en-US" altLang="ja-JP" sz="2400" b="0">
                <a:solidFill>
                  <a:srgbClr val="0991B6"/>
                </a:solidFill>
                <a:effectLst/>
                <a:latin typeface="Consolas" panose="020B0609020204030204" pitchFamily="49" charset="0"/>
              </a:rPr>
              <a:t>in</a:t>
            </a:r>
            <a:r>
              <a:rPr lang="en-US" altLang="ja-JP" sz="2400" b="0">
                <a:solidFill>
                  <a:srgbClr val="236EBF"/>
                </a:solidFill>
                <a:effectLst/>
                <a:latin typeface="Consolas" panose="020B0609020204030204" pitchFamily="49" charset="0"/>
              </a:rPr>
              <a:t> </a:t>
            </a:r>
            <a:r>
              <a:rPr lang="en-US" altLang="ja-JP" sz="2400" b="0">
                <a:solidFill>
                  <a:srgbClr val="08134A"/>
                </a:solidFill>
                <a:effectLst/>
                <a:latin typeface="Consolas" panose="020B0609020204030204" pitchFamily="49" charset="0"/>
              </a:rPr>
              <a:t>range</a:t>
            </a:r>
            <a:r>
              <a:rPr lang="en-US" altLang="ja-JP" sz="2400" b="0">
                <a:solidFill>
                  <a:srgbClr val="236EBF"/>
                </a:solidFill>
                <a:effectLst/>
                <a:latin typeface="Consolas" panose="020B0609020204030204" pitchFamily="49" charset="0"/>
              </a:rPr>
              <a:t>(trial):</a:t>
            </a:r>
          </a:p>
          <a:p>
            <a:r>
              <a:rPr lang="en-US" altLang="ja-JP" sz="2400" b="0">
                <a:solidFill>
                  <a:srgbClr val="236EBF"/>
                </a:solidFill>
                <a:effectLst/>
                <a:latin typeface="Consolas" panose="020B0609020204030204" pitchFamily="49" charset="0"/>
              </a:rPr>
              <a:t>    cd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gacha(N)</a:t>
            </a:r>
          </a:p>
          <a:p>
            <a:r>
              <a:rPr lang="en-US" altLang="ja-JP" sz="2400" b="0">
                <a:solidFill>
                  <a:srgbClr val="08134A"/>
                </a:solidFill>
                <a:effectLst/>
                <a:latin typeface="Consolas" panose="020B0609020204030204" pitchFamily="49" charset="0"/>
              </a:rPr>
              <a:t>print</a:t>
            </a:r>
            <a:r>
              <a:rPr lang="en-US" altLang="ja-JP" sz="2400" b="0">
                <a:solidFill>
                  <a:srgbClr val="236EBF"/>
                </a:solidFill>
                <a:effectLst/>
                <a:latin typeface="Consolas" panose="020B0609020204030204" pitchFamily="49" charset="0"/>
              </a:rPr>
              <a:t>(cd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trial)</a:t>
            </a:r>
          </a:p>
        </p:txBody>
      </p:sp>
      <p:sp>
        <p:nvSpPr>
          <p:cNvPr id="6" name="テキスト ボックス 5">
            <a:extLst>
              <a:ext uri="{FF2B5EF4-FFF2-40B4-BE49-F238E27FC236}">
                <a16:creationId xmlns:a16="http://schemas.microsoft.com/office/drawing/2014/main" id="{5138DC63-F524-F7A4-3B44-6F7646F5BB58}"/>
              </a:ext>
            </a:extLst>
          </p:cNvPr>
          <p:cNvSpPr txBox="1"/>
          <p:nvPr/>
        </p:nvSpPr>
        <p:spPr>
          <a:xfrm>
            <a:off x="323528" y="4797152"/>
            <a:ext cx="3733714" cy="1815882"/>
          </a:xfrm>
          <a:prstGeom prst="rect">
            <a:avLst/>
          </a:prstGeom>
          <a:noFill/>
          <a:ln>
            <a:solidFill>
              <a:schemeClr val="tx1"/>
            </a:solidFill>
          </a:ln>
        </p:spPr>
        <p:txBody>
          <a:bodyPr wrap="none" rtlCol="0">
            <a:spAutoFit/>
          </a:bodyPr>
          <a:lstStyle/>
          <a:p>
            <a:r>
              <a:rPr lang="en-US" altLang="ja-JP" sz="2800">
                <a:latin typeface="Consolas" panose="020B0609020204030204" pitchFamily="49" charset="0"/>
              </a:rPr>
              <a:t>$</a:t>
            </a:r>
            <a:r>
              <a:rPr lang="ja-JP" altLang="en-US" sz="2800">
                <a:latin typeface="Consolas" panose="020B0609020204030204" pitchFamily="49" charset="0"/>
              </a:rPr>
              <a:t> </a:t>
            </a:r>
            <a:r>
              <a:rPr lang="en-US" altLang="ja-JP" sz="2800">
                <a:latin typeface="Consolas" panose="020B0609020204030204" pitchFamily="49" charset="0"/>
              </a:rPr>
              <a:t>python3 gacha.py</a:t>
            </a:r>
          </a:p>
          <a:p>
            <a:r>
              <a:rPr kumimoji="1" lang="en-US" altLang="ja-JP" sz="2800">
                <a:latin typeface="Consolas" panose="020B0609020204030204" pitchFamily="49" charset="0"/>
              </a:rPr>
              <a:t>185.33</a:t>
            </a:r>
          </a:p>
          <a:p>
            <a:r>
              <a:rPr lang="en-US" altLang="ja-JP" sz="2800">
                <a:latin typeface="Consolas" panose="020B0609020204030204" pitchFamily="49" charset="0"/>
              </a:rPr>
              <a:t>$</a:t>
            </a:r>
            <a:r>
              <a:rPr lang="ja-JP" altLang="en-US" sz="2800">
                <a:latin typeface="Consolas" panose="020B0609020204030204" pitchFamily="49" charset="0"/>
              </a:rPr>
              <a:t> </a:t>
            </a:r>
            <a:r>
              <a:rPr lang="en-US" altLang="ja-JP" sz="2800">
                <a:latin typeface="Consolas" panose="020B0609020204030204" pitchFamily="49" charset="0"/>
              </a:rPr>
              <a:t>python3 gacha.py</a:t>
            </a:r>
          </a:p>
          <a:p>
            <a:r>
              <a:rPr kumimoji="1" lang="en-US" altLang="ja-JP" sz="2800">
                <a:latin typeface="Consolas" panose="020B0609020204030204" pitchFamily="49" charset="0"/>
              </a:rPr>
              <a:t>194.74</a:t>
            </a:r>
            <a:endParaRPr kumimoji="1" lang="ja-JP" altLang="en-US" sz="2800">
              <a:latin typeface="Consolas" panose="020B0609020204030204" pitchFamily="49" charset="0"/>
            </a:endParaRPr>
          </a:p>
        </p:txBody>
      </p:sp>
      <p:sp>
        <p:nvSpPr>
          <p:cNvPr id="7" name="テキスト ボックス 6">
            <a:extLst>
              <a:ext uri="{FF2B5EF4-FFF2-40B4-BE49-F238E27FC236}">
                <a16:creationId xmlns:a16="http://schemas.microsoft.com/office/drawing/2014/main" id="{16C9346C-542A-C573-528C-41266A79533B}"/>
              </a:ext>
            </a:extLst>
          </p:cNvPr>
          <p:cNvSpPr txBox="1"/>
          <p:nvPr/>
        </p:nvSpPr>
        <p:spPr>
          <a:xfrm>
            <a:off x="4283968" y="5343599"/>
            <a:ext cx="4493538" cy="461665"/>
          </a:xfrm>
          <a:prstGeom prst="rect">
            <a:avLst/>
          </a:prstGeom>
          <a:noFill/>
        </p:spPr>
        <p:txBody>
          <a:bodyPr wrap="none" rtlCol="0">
            <a:spAutoFit/>
          </a:bodyPr>
          <a:lstStyle/>
          <a:p>
            <a:r>
              <a:rPr lang="ja-JP" altLang="en-US" sz="2400"/>
              <a:t>←実行するたびに結果が変わる</a:t>
            </a:r>
            <a:endParaRPr kumimoji="1" lang="ja-JP" altLang="en-US" sz="2400"/>
          </a:p>
        </p:txBody>
      </p:sp>
    </p:spTree>
    <p:extLst>
      <p:ext uri="{BB962C8B-B14F-4D97-AF65-F5344CB8AC3E}">
        <p14:creationId xmlns:p14="http://schemas.microsoft.com/office/powerpoint/2010/main" val="3107765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F8FCC5-934B-87EA-171A-86AD8FF01232}"/>
              </a:ext>
            </a:extLst>
          </p:cNvPr>
          <p:cNvSpPr>
            <a:spLocks noGrp="1"/>
          </p:cNvSpPr>
          <p:nvPr>
            <p:ph type="body" sz="quarter" idx="10"/>
          </p:nvPr>
        </p:nvSpPr>
        <p:spPr/>
        <p:txBody>
          <a:bodyPr/>
          <a:lstStyle/>
          <a:p>
            <a:r>
              <a:rPr lang="ja-JP" altLang="en-US"/>
              <a:t>コンプガチャのヤバさ</a:t>
            </a:r>
            <a:endParaRPr kumimoji="1" lang="ja-JP" altLang="en-US"/>
          </a:p>
        </p:txBody>
      </p:sp>
      <p:sp>
        <p:nvSpPr>
          <p:cNvPr id="3" name="テキスト ボックス 2">
            <a:extLst>
              <a:ext uri="{FF2B5EF4-FFF2-40B4-BE49-F238E27FC236}">
                <a16:creationId xmlns:a16="http://schemas.microsoft.com/office/drawing/2014/main" id="{56BA2D28-56B4-E42C-1F98-BE09882693E1}"/>
              </a:ext>
            </a:extLst>
          </p:cNvPr>
          <p:cNvSpPr txBox="1"/>
          <p:nvPr/>
        </p:nvSpPr>
        <p:spPr>
          <a:xfrm>
            <a:off x="971600" y="1052736"/>
            <a:ext cx="7007046" cy="523220"/>
          </a:xfrm>
          <a:prstGeom prst="rect">
            <a:avLst/>
          </a:prstGeom>
          <a:noFill/>
        </p:spPr>
        <p:txBody>
          <a:bodyPr wrap="none" rtlCol="0">
            <a:spAutoFit/>
          </a:bodyPr>
          <a:lstStyle/>
          <a:p>
            <a:r>
              <a:rPr lang="ja-JP" altLang="en-US" sz="2800" dirty="0"/>
              <a:t>はじめはサクサク、後になるほど渋くなる</a:t>
            </a:r>
            <a:endParaRPr kumimoji="1" lang="en-US" altLang="ja-JP" sz="2800" dirty="0"/>
          </a:p>
        </p:txBody>
      </p:sp>
      <p:pic>
        <p:nvPicPr>
          <p:cNvPr id="4" name="図 3">
            <a:extLst>
              <a:ext uri="{FF2B5EF4-FFF2-40B4-BE49-F238E27FC236}">
                <a16:creationId xmlns:a16="http://schemas.microsoft.com/office/drawing/2014/main" id="{81230E84-B888-CE81-9A66-6EA9F1DAA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772816"/>
            <a:ext cx="5436096" cy="4077072"/>
          </a:xfrm>
          <a:prstGeom prst="rect">
            <a:avLst/>
          </a:prstGeom>
        </p:spPr>
      </p:pic>
      <p:sp>
        <p:nvSpPr>
          <p:cNvPr id="5" name="テキスト ボックス 4">
            <a:extLst>
              <a:ext uri="{FF2B5EF4-FFF2-40B4-BE49-F238E27FC236}">
                <a16:creationId xmlns:a16="http://schemas.microsoft.com/office/drawing/2014/main" id="{810EB887-E925-A86E-6AC2-CE74F1F628AA}"/>
              </a:ext>
            </a:extLst>
          </p:cNvPr>
          <p:cNvSpPr txBox="1"/>
          <p:nvPr/>
        </p:nvSpPr>
        <p:spPr>
          <a:xfrm>
            <a:off x="2915816" y="5589240"/>
            <a:ext cx="1444626" cy="369332"/>
          </a:xfrm>
          <a:prstGeom prst="rect">
            <a:avLst/>
          </a:prstGeom>
          <a:solidFill>
            <a:schemeClr val="bg1"/>
          </a:solidFill>
        </p:spPr>
        <p:txBody>
          <a:bodyPr wrap="none" rtlCol="0">
            <a:spAutoFit/>
          </a:bodyPr>
          <a:lstStyle/>
          <a:p>
            <a:r>
              <a:rPr kumimoji="1" lang="en-US" altLang="ja-JP" dirty="0"/>
              <a:t>CD</a:t>
            </a:r>
            <a:r>
              <a:rPr kumimoji="1" lang="ja-JP" altLang="en-US" dirty="0"/>
              <a:t>購入枚数</a:t>
            </a:r>
          </a:p>
        </p:txBody>
      </p:sp>
      <p:sp>
        <p:nvSpPr>
          <p:cNvPr id="6" name="テキスト ボックス 5">
            <a:extLst>
              <a:ext uri="{FF2B5EF4-FFF2-40B4-BE49-F238E27FC236}">
                <a16:creationId xmlns:a16="http://schemas.microsoft.com/office/drawing/2014/main" id="{00433EB7-C0E9-1E93-A9DA-AFF1F4C2485B}"/>
              </a:ext>
            </a:extLst>
          </p:cNvPr>
          <p:cNvSpPr txBox="1"/>
          <p:nvPr/>
        </p:nvSpPr>
        <p:spPr>
          <a:xfrm>
            <a:off x="2555776" y="2276872"/>
            <a:ext cx="3262432" cy="400110"/>
          </a:xfrm>
          <a:prstGeom prst="rect">
            <a:avLst/>
          </a:prstGeom>
          <a:solidFill>
            <a:schemeClr val="bg1"/>
          </a:solidFill>
        </p:spPr>
        <p:txBody>
          <a:bodyPr wrap="none" rtlCol="0">
            <a:spAutoFit/>
          </a:bodyPr>
          <a:lstStyle/>
          <a:p>
            <a:r>
              <a:rPr lang="ja-JP" altLang="en-US" sz="2000" dirty="0"/>
              <a:t>新しいポスターを得る確率</a:t>
            </a:r>
            <a:endParaRPr kumimoji="1" lang="ja-JP" altLang="en-US" sz="2000" dirty="0"/>
          </a:p>
        </p:txBody>
      </p:sp>
      <p:sp>
        <p:nvSpPr>
          <p:cNvPr id="7" name="テキスト ボックス 6">
            <a:extLst>
              <a:ext uri="{FF2B5EF4-FFF2-40B4-BE49-F238E27FC236}">
                <a16:creationId xmlns:a16="http://schemas.microsoft.com/office/drawing/2014/main" id="{478C9FF4-FE52-DCBF-F84F-094CE96F7195}"/>
              </a:ext>
            </a:extLst>
          </p:cNvPr>
          <p:cNvSpPr txBox="1"/>
          <p:nvPr/>
        </p:nvSpPr>
        <p:spPr>
          <a:xfrm>
            <a:off x="323528" y="6165304"/>
            <a:ext cx="7879080" cy="461665"/>
          </a:xfrm>
          <a:prstGeom prst="rect">
            <a:avLst/>
          </a:prstGeom>
          <a:noFill/>
        </p:spPr>
        <p:txBody>
          <a:bodyPr wrap="none" rtlCol="0">
            <a:spAutoFit/>
          </a:bodyPr>
          <a:lstStyle/>
          <a:p>
            <a:r>
              <a:rPr lang="ja-JP" altLang="en-US" sz="2400" dirty="0"/>
              <a:t>最初の方の試行で「これは楽勝だ」と誤認させる→沼へ</a:t>
            </a:r>
            <a:endParaRPr kumimoji="1" lang="ja-JP" altLang="en-US" sz="2400" dirty="0"/>
          </a:p>
        </p:txBody>
      </p:sp>
      <p:sp>
        <p:nvSpPr>
          <p:cNvPr id="8" name="テキスト ボックス 7">
            <a:extLst>
              <a:ext uri="{FF2B5EF4-FFF2-40B4-BE49-F238E27FC236}">
                <a16:creationId xmlns:a16="http://schemas.microsoft.com/office/drawing/2014/main" id="{995515BD-1240-F869-7706-BB24FD57E7FE}"/>
              </a:ext>
            </a:extLst>
          </p:cNvPr>
          <p:cNvSpPr txBox="1"/>
          <p:nvPr/>
        </p:nvSpPr>
        <p:spPr>
          <a:xfrm>
            <a:off x="6300192" y="3068960"/>
            <a:ext cx="2377574" cy="646331"/>
          </a:xfrm>
          <a:prstGeom prst="rect">
            <a:avLst/>
          </a:prstGeom>
          <a:noFill/>
        </p:spPr>
        <p:txBody>
          <a:bodyPr wrap="none" rtlCol="0">
            <a:spAutoFit/>
          </a:bodyPr>
          <a:lstStyle/>
          <a:p>
            <a:r>
              <a:rPr kumimoji="1" lang="en-US" altLang="ja-JP" dirty="0"/>
              <a:t>100</a:t>
            </a:r>
            <a:r>
              <a:rPr kumimoji="1" lang="ja-JP" altLang="en-US" dirty="0"/>
              <a:t>枚購入した時点で</a:t>
            </a:r>
            <a:endParaRPr kumimoji="1" lang="en-US" altLang="ja-JP" dirty="0"/>
          </a:p>
          <a:p>
            <a:r>
              <a:rPr lang="ja-JP" altLang="en-US" dirty="0"/>
              <a:t>コンプ率</a:t>
            </a:r>
            <a:r>
              <a:rPr lang="en-US" altLang="ja-JP" dirty="0"/>
              <a:t>90%</a:t>
            </a:r>
            <a:r>
              <a:rPr lang="ja-JP" altLang="en-US" dirty="0"/>
              <a:t>程度</a:t>
            </a:r>
            <a:endParaRPr kumimoji="1" lang="ja-JP" altLang="en-US" dirty="0"/>
          </a:p>
        </p:txBody>
      </p:sp>
      <p:sp>
        <p:nvSpPr>
          <p:cNvPr id="9" name="下矢印 8">
            <a:extLst>
              <a:ext uri="{FF2B5EF4-FFF2-40B4-BE49-F238E27FC236}">
                <a16:creationId xmlns:a16="http://schemas.microsoft.com/office/drawing/2014/main" id="{020BE190-8CD5-C80C-4632-47F8256B547B}"/>
              </a:ext>
            </a:extLst>
          </p:cNvPr>
          <p:cNvSpPr/>
          <p:nvPr/>
        </p:nvSpPr>
        <p:spPr>
          <a:xfrm>
            <a:off x="7092280" y="3789040"/>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2E2F314-28E8-29AF-AE07-DC5BA683AB17}"/>
              </a:ext>
            </a:extLst>
          </p:cNvPr>
          <p:cNvSpPr txBox="1"/>
          <p:nvPr/>
        </p:nvSpPr>
        <p:spPr>
          <a:xfrm>
            <a:off x="6372200" y="4437112"/>
            <a:ext cx="2262158" cy="646331"/>
          </a:xfrm>
          <a:prstGeom prst="rect">
            <a:avLst/>
          </a:prstGeom>
          <a:noFill/>
        </p:spPr>
        <p:txBody>
          <a:bodyPr wrap="none" rtlCol="0">
            <a:spAutoFit/>
          </a:bodyPr>
          <a:lstStyle/>
          <a:p>
            <a:r>
              <a:rPr kumimoji="1" lang="en-US" altLang="ja-JP" dirty="0"/>
              <a:t>10</a:t>
            </a:r>
            <a:r>
              <a:rPr kumimoji="1" lang="ja-JP" altLang="en-US" dirty="0"/>
              <a:t>枚に一度しか</a:t>
            </a:r>
            <a:endParaRPr kumimoji="1" lang="en-US" altLang="ja-JP" dirty="0"/>
          </a:p>
          <a:p>
            <a:r>
              <a:rPr lang="ja-JP" altLang="en-US" dirty="0"/>
              <a:t>ポスターが増えない</a:t>
            </a:r>
            <a:endParaRPr kumimoji="1" lang="ja-JP" altLang="en-US" dirty="0"/>
          </a:p>
        </p:txBody>
      </p:sp>
    </p:spTree>
    <p:extLst>
      <p:ext uri="{BB962C8B-B14F-4D97-AF65-F5344CB8AC3E}">
        <p14:creationId xmlns:p14="http://schemas.microsoft.com/office/powerpoint/2010/main" val="2900590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6B7309F-01A9-E0C5-99A1-34CE6D28B7C6}"/>
              </a:ext>
            </a:extLst>
          </p:cNvPr>
          <p:cNvSpPr>
            <a:spLocks noGrp="1"/>
          </p:cNvSpPr>
          <p:nvPr>
            <p:ph type="body" sz="quarter" idx="10"/>
          </p:nvPr>
        </p:nvSpPr>
        <p:spPr/>
        <p:txBody>
          <a:bodyPr/>
          <a:lstStyle/>
          <a:p>
            <a:r>
              <a:rPr lang="ja-JP" altLang="en-US"/>
              <a:t>コンプガチャのヤバさ</a:t>
            </a:r>
          </a:p>
        </p:txBody>
      </p:sp>
      <p:sp>
        <p:nvSpPr>
          <p:cNvPr id="3" name="テキスト ボックス 2">
            <a:extLst>
              <a:ext uri="{FF2B5EF4-FFF2-40B4-BE49-F238E27FC236}">
                <a16:creationId xmlns:a16="http://schemas.microsoft.com/office/drawing/2014/main" id="{75BEDE42-811B-AAAD-5963-614081ECDCDC}"/>
              </a:ext>
            </a:extLst>
          </p:cNvPr>
          <p:cNvSpPr txBox="1"/>
          <p:nvPr/>
        </p:nvSpPr>
        <p:spPr>
          <a:xfrm>
            <a:off x="611560" y="1124744"/>
            <a:ext cx="7725192" cy="523220"/>
          </a:xfrm>
          <a:prstGeom prst="rect">
            <a:avLst/>
          </a:prstGeom>
          <a:noFill/>
        </p:spPr>
        <p:txBody>
          <a:bodyPr wrap="none" rtlCol="0">
            <a:spAutoFit/>
          </a:bodyPr>
          <a:lstStyle/>
          <a:p>
            <a:r>
              <a:rPr lang="ja-JP" altLang="en-US" sz="2800" dirty="0"/>
              <a:t>途中であきらめるとそれまでのコストが無駄に</a:t>
            </a:r>
            <a:endParaRPr kumimoji="1" lang="en-US" altLang="ja-JP" sz="2800" dirty="0"/>
          </a:p>
        </p:txBody>
      </p:sp>
      <p:sp>
        <p:nvSpPr>
          <p:cNvPr id="4" name="テキスト ボックス 3">
            <a:extLst>
              <a:ext uri="{FF2B5EF4-FFF2-40B4-BE49-F238E27FC236}">
                <a16:creationId xmlns:a16="http://schemas.microsoft.com/office/drawing/2014/main" id="{BCD8EA17-2F1A-7C76-9B42-C91E5962E6EC}"/>
              </a:ext>
            </a:extLst>
          </p:cNvPr>
          <p:cNvSpPr txBox="1"/>
          <p:nvPr/>
        </p:nvSpPr>
        <p:spPr>
          <a:xfrm>
            <a:off x="308719" y="1916832"/>
            <a:ext cx="6494085" cy="461665"/>
          </a:xfrm>
          <a:prstGeom prst="rect">
            <a:avLst/>
          </a:prstGeom>
          <a:noFill/>
        </p:spPr>
        <p:txBody>
          <a:bodyPr wrap="none" rtlCol="0">
            <a:spAutoFit/>
          </a:bodyPr>
          <a:lstStyle/>
          <a:p>
            <a:r>
              <a:rPr kumimoji="1" lang="en-US" altLang="ja-JP" sz="2400" dirty="0"/>
              <a:t>100</a:t>
            </a:r>
            <a:r>
              <a:rPr kumimoji="1" lang="ja-JP" altLang="en-US" sz="2400" dirty="0"/>
              <a:t>枚購入した時点で、「あれ？」と気が付く</a:t>
            </a:r>
          </a:p>
        </p:txBody>
      </p:sp>
      <p:sp>
        <p:nvSpPr>
          <p:cNvPr id="5" name="下矢印 4">
            <a:extLst>
              <a:ext uri="{FF2B5EF4-FFF2-40B4-BE49-F238E27FC236}">
                <a16:creationId xmlns:a16="http://schemas.microsoft.com/office/drawing/2014/main" id="{EBECF5EF-F1BF-B8FD-E1C8-096BAECD9667}"/>
              </a:ext>
            </a:extLst>
          </p:cNvPr>
          <p:cNvSpPr/>
          <p:nvPr/>
        </p:nvSpPr>
        <p:spPr>
          <a:xfrm>
            <a:off x="3534566" y="2564904"/>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A08E348-9B1E-8985-845A-35351E706AD8}"/>
              </a:ext>
            </a:extLst>
          </p:cNvPr>
          <p:cNvSpPr txBox="1"/>
          <p:nvPr/>
        </p:nvSpPr>
        <p:spPr>
          <a:xfrm>
            <a:off x="308719" y="3212976"/>
            <a:ext cx="6955750" cy="461665"/>
          </a:xfrm>
          <a:prstGeom prst="rect">
            <a:avLst/>
          </a:prstGeom>
          <a:noFill/>
        </p:spPr>
        <p:txBody>
          <a:bodyPr wrap="none" rtlCol="0">
            <a:spAutoFit/>
          </a:bodyPr>
          <a:lstStyle/>
          <a:p>
            <a:r>
              <a:rPr lang="ja-JP" altLang="en-US" sz="2400" dirty="0"/>
              <a:t>しかし、手元には「ほぼそろっている」ポスター</a:t>
            </a:r>
            <a:endParaRPr lang="en-US" altLang="ja-JP" sz="2400" dirty="0"/>
          </a:p>
        </p:txBody>
      </p:sp>
      <p:sp>
        <p:nvSpPr>
          <p:cNvPr id="7" name="下矢印 6">
            <a:extLst>
              <a:ext uri="{FF2B5EF4-FFF2-40B4-BE49-F238E27FC236}">
                <a16:creationId xmlns:a16="http://schemas.microsoft.com/office/drawing/2014/main" id="{16C1C019-B7C3-12BC-0BF5-9D0772EA2850}"/>
              </a:ext>
            </a:extLst>
          </p:cNvPr>
          <p:cNvSpPr/>
          <p:nvPr/>
        </p:nvSpPr>
        <p:spPr>
          <a:xfrm>
            <a:off x="3534566" y="3789040"/>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FF6CC91-975E-3E9E-47B7-E3DDB74AE34D}"/>
              </a:ext>
            </a:extLst>
          </p:cNvPr>
          <p:cNvSpPr txBox="1"/>
          <p:nvPr/>
        </p:nvSpPr>
        <p:spPr>
          <a:xfrm>
            <a:off x="308719" y="4437112"/>
            <a:ext cx="6494085" cy="461665"/>
          </a:xfrm>
          <a:prstGeom prst="rect">
            <a:avLst/>
          </a:prstGeom>
          <a:noFill/>
        </p:spPr>
        <p:txBody>
          <a:bodyPr wrap="none" rtlCol="0">
            <a:spAutoFit/>
          </a:bodyPr>
          <a:lstStyle/>
          <a:p>
            <a:r>
              <a:rPr lang="ja-JP" altLang="en-US" sz="2400" dirty="0"/>
              <a:t>今諦めたら、</a:t>
            </a:r>
            <a:r>
              <a:rPr lang="en-US" altLang="ja-JP" sz="2400" dirty="0"/>
              <a:t>100</a:t>
            </a:r>
            <a:r>
              <a:rPr lang="ja-JP" altLang="en-US" sz="2400" dirty="0"/>
              <a:t>枚購入した投資が無駄になる</a:t>
            </a:r>
            <a:endParaRPr lang="en-US" altLang="ja-JP" sz="2400" dirty="0"/>
          </a:p>
        </p:txBody>
      </p:sp>
      <p:pic>
        <p:nvPicPr>
          <p:cNvPr id="9" name="Picture 2" descr="沼にハマる人のイラスト（男性）">
            <a:extLst>
              <a:ext uri="{FF2B5EF4-FFF2-40B4-BE49-F238E27FC236}">
                <a16:creationId xmlns:a16="http://schemas.microsoft.com/office/drawing/2014/main" id="{795BD715-A5DE-9ADF-FD2F-1860A0EE2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4135388"/>
            <a:ext cx="1944216" cy="1944216"/>
          </a:xfrm>
          <a:prstGeom prst="rect">
            <a:avLst/>
          </a:prstGeom>
          <a:noFill/>
          <a:extLst>
            <a:ext uri="{909E8E84-426E-40DD-AFC4-6F175D3DCCD1}">
              <a14:hiddenFill xmlns:a14="http://schemas.microsoft.com/office/drawing/2010/main">
                <a:solidFill>
                  <a:srgbClr val="FFFFFF"/>
                </a:solidFill>
              </a14:hiddenFill>
            </a:ext>
          </a:extLst>
        </p:spPr>
      </p:pic>
      <p:sp>
        <p:nvSpPr>
          <p:cNvPr id="10" name="下矢印 9">
            <a:extLst>
              <a:ext uri="{FF2B5EF4-FFF2-40B4-BE49-F238E27FC236}">
                <a16:creationId xmlns:a16="http://schemas.microsoft.com/office/drawing/2014/main" id="{E333969B-4316-9E5F-6B15-1197314000A2}"/>
              </a:ext>
            </a:extLst>
          </p:cNvPr>
          <p:cNvSpPr/>
          <p:nvPr/>
        </p:nvSpPr>
        <p:spPr>
          <a:xfrm>
            <a:off x="3534566" y="5013176"/>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C647AEB-0113-69CB-5D18-91ED5C6E9566}"/>
              </a:ext>
            </a:extLst>
          </p:cNvPr>
          <p:cNvSpPr txBox="1"/>
          <p:nvPr/>
        </p:nvSpPr>
        <p:spPr>
          <a:xfrm>
            <a:off x="3386485" y="5589240"/>
            <a:ext cx="800219" cy="461665"/>
          </a:xfrm>
          <a:prstGeom prst="rect">
            <a:avLst/>
          </a:prstGeom>
          <a:noFill/>
        </p:spPr>
        <p:txBody>
          <a:bodyPr wrap="none" rtlCol="0">
            <a:spAutoFit/>
          </a:bodyPr>
          <a:lstStyle/>
          <a:p>
            <a:r>
              <a:rPr lang="ja-JP" altLang="en-US" sz="2400" dirty="0"/>
              <a:t>沼へ</a:t>
            </a:r>
            <a:endParaRPr lang="en-US" altLang="ja-JP" sz="2400" dirty="0"/>
          </a:p>
        </p:txBody>
      </p:sp>
      <p:sp>
        <p:nvSpPr>
          <p:cNvPr id="12" name="テキスト ボックス 11">
            <a:extLst>
              <a:ext uri="{FF2B5EF4-FFF2-40B4-BE49-F238E27FC236}">
                <a16:creationId xmlns:a16="http://schemas.microsoft.com/office/drawing/2014/main" id="{97E3946B-B8B5-05BC-5069-51D9752536D7}"/>
              </a:ext>
            </a:extLst>
          </p:cNvPr>
          <p:cNvSpPr txBox="1"/>
          <p:nvPr/>
        </p:nvSpPr>
        <p:spPr>
          <a:xfrm>
            <a:off x="251520" y="6237312"/>
            <a:ext cx="7016664" cy="461665"/>
          </a:xfrm>
          <a:prstGeom prst="rect">
            <a:avLst/>
          </a:prstGeom>
          <a:noFill/>
        </p:spPr>
        <p:txBody>
          <a:bodyPr wrap="none" rtlCol="0">
            <a:spAutoFit/>
          </a:bodyPr>
          <a:lstStyle/>
          <a:p>
            <a:r>
              <a:rPr lang="en-US" altLang="ja-JP" sz="2400" dirty="0"/>
              <a:t>※ </a:t>
            </a:r>
            <a:r>
              <a:rPr lang="ja-JP" altLang="en-US" sz="2400" dirty="0">
                <a:solidFill>
                  <a:srgbClr val="FF0000"/>
                </a:solidFill>
              </a:rPr>
              <a:t>サンクコスト</a:t>
            </a:r>
            <a:r>
              <a:rPr lang="ja-JP" altLang="en-US" sz="2400" dirty="0"/>
              <a:t> </a:t>
            </a:r>
            <a:r>
              <a:rPr lang="en-US" altLang="ja-JP" sz="2400" dirty="0"/>
              <a:t>(</a:t>
            </a:r>
            <a:r>
              <a:rPr lang="ja-JP" altLang="en-US" sz="2400" dirty="0"/>
              <a:t>撤退時に回収できない費用</a:t>
            </a:r>
            <a:r>
              <a:rPr lang="en-US" altLang="ja-JP" sz="2400" dirty="0"/>
              <a:t>)</a:t>
            </a:r>
            <a:r>
              <a:rPr lang="ja-JP" altLang="en-US" sz="2400" dirty="0"/>
              <a:t>効果</a:t>
            </a:r>
            <a:endParaRPr kumimoji="1" lang="ja-JP" altLang="en-US" sz="2400" dirty="0"/>
          </a:p>
        </p:txBody>
      </p:sp>
    </p:spTree>
    <p:extLst>
      <p:ext uri="{BB962C8B-B14F-4D97-AF65-F5344CB8AC3E}">
        <p14:creationId xmlns:p14="http://schemas.microsoft.com/office/powerpoint/2010/main" val="97310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8C61CF6-10C9-1BB3-FDB8-BF0F081CF9DC}"/>
              </a:ext>
            </a:extLst>
          </p:cNvPr>
          <p:cNvSpPr>
            <a:spLocks noGrp="1"/>
          </p:cNvSpPr>
          <p:nvPr>
            <p:ph type="body" sz="quarter" idx="10"/>
          </p:nvPr>
        </p:nvSpPr>
        <p:spPr/>
        <p:txBody>
          <a:bodyPr/>
          <a:lstStyle/>
          <a:p>
            <a:r>
              <a:rPr lang="ja-JP" altLang="en-US"/>
              <a:t>物性研時代</a:t>
            </a:r>
            <a:endParaRPr kumimoji="1" lang="ja-JP" altLang="en-US"/>
          </a:p>
        </p:txBody>
      </p:sp>
      <p:pic>
        <p:nvPicPr>
          <p:cNvPr id="1026" name="Picture 2">
            <a:extLst>
              <a:ext uri="{FF2B5EF4-FFF2-40B4-BE49-F238E27FC236}">
                <a16:creationId xmlns:a16="http://schemas.microsoft.com/office/drawing/2014/main" id="{AD1C20E7-11D0-8F4B-7287-124B43BC7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451546"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260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CCE9E8F-58A7-A9FC-594D-F5FC24D94A74}"/>
              </a:ext>
            </a:extLst>
          </p:cNvPr>
          <p:cNvSpPr>
            <a:spLocks noGrp="1"/>
          </p:cNvSpPr>
          <p:nvPr>
            <p:ph type="body" sz="quarter" idx="10"/>
          </p:nvPr>
        </p:nvSpPr>
        <p:spPr/>
        <p:txBody>
          <a:bodyPr/>
          <a:lstStyle/>
          <a:p>
            <a:r>
              <a:rPr lang="ja-JP" altLang="en-US"/>
              <a:t>コンプガチャのヤバさ</a:t>
            </a:r>
          </a:p>
        </p:txBody>
      </p:sp>
      <p:sp>
        <p:nvSpPr>
          <p:cNvPr id="3" name="テキスト ボックス 2">
            <a:extLst>
              <a:ext uri="{FF2B5EF4-FFF2-40B4-BE49-F238E27FC236}">
                <a16:creationId xmlns:a16="http://schemas.microsoft.com/office/drawing/2014/main" id="{BCF4D608-F0C2-86E9-F3B8-903BDE9B33FA}"/>
              </a:ext>
            </a:extLst>
          </p:cNvPr>
          <p:cNvSpPr txBox="1"/>
          <p:nvPr/>
        </p:nvSpPr>
        <p:spPr>
          <a:xfrm>
            <a:off x="251520" y="1268760"/>
            <a:ext cx="7251280" cy="584775"/>
          </a:xfrm>
          <a:prstGeom prst="rect">
            <a:avLst/>
          </a:prstGeom>
          <a:noFill/>
        </p:spPr>
        <p:txBody>
          <a:bodyPr wrap="none" rtlCol="0">
            <a:spAutoFit/>
          </a:bodyPr>
          <a:lstStyle/>
          <a:p>
            <a:r>
              <a:rPr lang="en-US" altLang="ja-JP" sz="3200" dirty="0"/>
              <a:t>Q. </a:t>
            </a:r>
            <a:r>
              <a:rPr lang="ja-JP" altLang="en-US" sz="3200" dirty="0"/>
              <a:t>コンプガチャは違法にすべきなの？</a:t>
            </a:r>
            <a:endParaRPr kumimoji="1" lang="ja-JP" altLang="en-US" sz="3200" dirty="0"/>
          </a:p>
        </p:txBody>
      </p:sp>
      <p:pic>
        <p:nvPicPr>
          <p:cNvPr id="4" name="Picture 2" descr="中年男性の表情のイラスト「疑問」">
            <a:extLst>
              <a:ext uri="{FF2B5EF4-FFF2-40B4-BE49-F238E27FC236}">
                <a16:creationId xmlns:a16="http://schemas.microsoft.com/office/drawing/2014/main" id="{E4869529-D330-DFBF-21EA-4166A4724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6254" y="1340768"/>
            <a:ext cx="1727617" cy="19934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99776BA-8BF0-E0FF-DCA0-0D0578D8A718}"/>
              </a:ext>
            </a:extLst>
          </p:cNvPr>
          <p:cNvSpPr txBox="1"/>
          <p:nvPr/>
        </p:nvSpPr>
        <p:spPr>
          <a:xfrm>
            <a:off x="323528" y="3501008"/>
            <a:ext cx="8007898" cy="584775"/>
          </a:xfrm>
          <a:prstGeom prst="rect">
            <a:avLst/>
          </a:prstGeom>
          <a:noFill/>
        </p:spPr>
        <p:txBody>
          <a:bodyPr wrap="none" rtlCol="0">
            <a:spAutoFit/>
          </a:bodyPr>
          <a:lstStyle/>
          <a:p>
            <a:r>
              <a:rPr lang="en-US" altLang="ja-JP" sz="3200" dirty="0"/>
              <a:t>A. </a:t>
            </a:r>
            <a:r>
              <a:rPr lang="ja-JP" altLang="en-US" sz="3200" dirty="0"/>
              <a:t>我々がどのような世界を目指すかに依る</a:t>
            </a:r>
            <a:endParaRPr kumimoji="1" lang="ja-JP" altLang="en-US" sz="3200" dirty="0"/>
          </a:p>
        </p:txBody>
      </p:sp>
      <p:pic>
        <p:nvPicPr>
          <p:cNvPr id="6" name="Picture 4" descr="先生のイラスト（女性）">
            <a:extLst>
              <a:ext uri="{FF2B5EF4-FFF2-40B4-BE49-F238E27FC236}">
                <a16:creationId xmlns:a16="http://schemas.microsoft.com/office/drawing/2014/main" id="{65973F48-2783-6B01-438F-042D047A8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67544" y="4293096"/>
            <a:ext cx="1784986" cy="232824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7208C61-136F-68E8-476D-911A38C7971E}"/>
              </a:ext>
            </a:extLst>
          </p:cNvPr>
          <p:cNvSpPr txBox="1"/>
          <p:nvPr/>
        </p:nvSpPr>
        <p:spPr>
          <a:xfrm>
            <a:off x="2555776" y="4221088"/>
            <a:ext cx="5724644" cy="1938992"/>
          </a:xfrm>
          <a:prstGeom prst="rect">
            <a:avLst/>
          </a:prstGeom>
          <a:noFill/>
        </p:spPr>
        <p:txBody>
          <a:bodyPr wrap="none" rtlCol="0">
            <a:spAutoFit/>
          </a:bodyPr>
          <a:lstStyle/>
          <a:p>
            <a:r>
              <a:rPr lang="ja-JP" altLang="en-US" sz="2400" dirty="0"/>
              <a:t>嘘がなければ高金利は許されるか？</a:t>
            </a:r>
            <a:endParaRPr lang="en-US" altLang="ja-JP" sz="2400" dirty="0"/>
          </a:p>
          <a:p>
            <a:r>
              <a:rPr kumimoji="1" lang="ja-JP" altLang="en-US" sz="2400" dirty="0"/>
              <a:t>どこまでを「自己責任」とするか？</a:t>
            </a:r>
            <a:endParaRPr kumimoji="1" lang="en-US" altLang="ja-JP" sz="2400" dirty="0"/>
          </a:p>
          <a:p>
            <a:r>
              <a:rPr lang="ja-JP" altLang="en-US" sz="2400" dirty="0"/>
              <a:t>ギャンブルは禁止すべき？制限すべき？</a:t>
            </a:r>
            <a:endParaRPr lang="en-US" altLang="ja-JP" sz="2400" dirty="0"/>
          </a:p>
          <a:p>
            <a:r>
              <a:rPr lang="ja-JP" altLang="en-US" sz="2400" dirty="0"/>
              <a:t>スマホの</a:t>
            </a:r>
            <a:r>
              <a:rPr lang="en-US" altLang="ja-JP" sz="2400" dirty="0"/>
              <a:t>n</a:t>
            </a:r>
            <a:r>
              <a:rPr lang="ja-JP" altLang="en-US" sz="2400" dirty="0"/>
              <a:t>年縛りは？</a:t>
            </a:r>
            <a:endParaRPr lang="en-US" altLang="ja-JP" sz="2400" dirty="0"/>
          </a:p>
          <a:p>
            <a:r>
              <a:rPr kumimoji="1" lang="ja-JP" altLang="en-US" sz="2400" dirty="0">
                <a:solidFill>
                  <a:srgbClr val="FF0000"/>
                </a:solidFill>
              </a:rPr>
              <a:t>リボ払いは？</a:t>
            </a:r>
          </a:p>
        </p:txBody>
      </p:sp>
      <p:sp>
        <p:nvSpPr>
          <p:cNvPr id="8" name="テキスト ボックス 7">
            <a:extLst>
              <a:ext uri="{FF2B5EF4-FFF2-40B4-BE49-F238E27FC236}">
                <a16:creationId xmlns:a16="http://schemas.microsoft.com/office/drawing/2014/main" id="{253465FD-36CD-83AC-4B4F-DF22D1B23587}"/>
              </a:ext>
            </a:extLst>
          </p:cNvPr>
          <p:cNvSpPr txBox="1"/>
          <p:nvPr/>
        </p:nvSpPr>
        <p:spPr>
          <a:xfrm>
            <a:off x="3563888" y="6309320"/>
            <a:ext cx="4801314" cy="369332"/>
          </a:xfrm>
          <a:prstGeom prst="rect">
            <a:avLst/>
          </a:prstGeom>
          <a:noFill/>
        </p:spPr>
        <p:txBody>
          <a:bodyPr wrap="none" rtlCol="0">
            <a:spAutoFit/>
          </a:bodyPr>
          <a:lstStyle/>
          <a:p>
            <a:r>
              <a:rPr kumimoji="1" lang="ja-JP" altLang="en-US" dirty="0"/>
              <a:t>答えはない。我々が相談し、決めるしかない</a:t>
            </a:r>
            <a:endParaRPr kumimoji="1" lang="en-US" altLang="ja-JP" dirty="0"/>
          </a:p>
        </p:txBody>
      </p:sp>
    </p:spTree>
    <p:extLst>
      <p:ext uri="{BB962C8B-B14F-4D97-AF65-F5344CB8AC3E}">
        <p14:creationId xmlns:p14="http://schemas.microsoft.com/office/powerpoint/2010/main" val="2778589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886910-3BCA-8503-B8DF-D9E7BBF6AE3A}"/>
              </a:ext>
            </a:extLst>
          </p:cNvPr>
          <p:cNvSpPr>
            <a:spLocks noGrp="1"/>
          </p:cNvSpPr>
          <p:nvPr>
            <p:ph type="body" sz="quarter" idx="10"/>
          </p:nvPr>
        </p:nvSpPr>
        <p:spPr/>
        <p:txBody>
          <a:bodyPr/>
          <a:lstStyle/>
          <a:p>
            <a:r>
              <a:rPr kumimoji="1" lang="ja-JP" altLang="en-US"/>
              <a:t>数値シミュレーションの例</a:t>
            </a:r>
          </a:p>
        </p:txBody>
      </p:sp>
      <p:sp>
        <p:nvSpPr>
          <p:cNvPr id="3" name="テキスト ボックス 2">
            <a:extLst>
              <a:ext uri="{FF2B5EF4-FFF2-40B4-BE49-F238E27FC236}">
                <a16:creationId xmlns:a16="http://schemas.microsoft.com/office/drawing/2014/main" id="{CF370AD6-C238-EC5B-84AA-79749CFC3EB0}"/>
              </a:ext>
            </a:extLst>
          </p:cNvPr>
          <p:cNvSpPr txBox="1"/>
          <p:nvPr/>
        </p:nvSpPr>
        <p:spPr>
          <a:xfrm>
            <a:off x="755576" y="1988840"/>
            <a:ext cx="6032421" cy="1815882"/>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2800"/>
              <a:t>リボ払いのシミュレーション</a:t>
            </a:r>
            <a:endParaRPr kumimoji="1" lang="en-US" altLang="ja-JP" sz="2800"/>
          </a:p>
          <a:p>
            <a:pPr marL="457200" indent="-457200">
              <a:buFont typeface="Arial" panose="020B0604020202020204" pitchFamily="34" charset="0"/>
              <a:buChar char="•"/>
            </a:pPr>
            <a:r>
              <a:rPr lang="ja-JP" altLang="en-US" sz="2800"/>
              <a:t>コンプガチャのシミュレーション</a:t>
            </a:r>
            <a:endParaRPr kumimoji="1" lang="ja-JP" altLang="en-US" sz="2800"/>
          </a:p>
          <a:p>
            <a:pPr marL="457200" indent="-457200">
              <a:buFont typeface="Arial" panose="020B0604020202020204" pitchFamily="34" charset="0"/>
              <a:buChar char="•"/>
            </a:pPr>
            <a:r>
              <a:rPr lang="ja-JP" altLang="en-US" sz="2800"/>
              <a:t>年金のシミュレーション</a:t>
            </a:r>
            <a:endParaRPr lang="en-US" altLang="ja-JP" sz="2800"/>
          </a:p>
          <a:p>
            <a:pPr marL="457200" indent="-457200">
              <a:buFont typeface="Arial" panose="020B0604020202020204" pitchFamily="34" charset="0"/>
              <a:buChar char="•"/>
            </a:pPr>
            <a:r>
              <a:rPr kumimoji="1" lang="ja-JP" altLang="en-US" sz="2800"/>
              <a:t>ローン返済シミュレーション</a:t>
            </a:r>
            <a:endParaRPr kumimoji="1" lang="en-US" altLang="ja-JP" sz="2800"/>
          </a:p>
        </p:txBody>
      </p:sp>
      <p:sp>
        <p:nvSpPr>
          <p:cNvPr id="4" name="テキスト ボックス 3">
            <a:extLst>
              <a:ext uri="{FF2B5EF4-FFF2-40B4-BE49-F238E27FC236}">
                <a16:creationId xmlns:a16="http://schemas.microsoft.com/office/drawing/2014/main" id="{C384694E-E7D5-F629-871E-CA35A3202FDE}"/>
              </a:ext>
            </a:extLst>
          </p:cNvPr>
          <p:cNvSpPr txBox="1"/>
          <p:nvPr/>
        </p:nvSpPr>
        <p:spPr>
          <a:xfrm>
            <a:off x="251520" y="1268760"/>
            <a:ext cx="6750566" cy="584775"/>
          </a:xfrm>
          <a:prstGeom prst="rect">
            <a:avLst/>
          </a:prstGeom>
          <a:noFill/>
        </p:spPr>
        <p:txBody>
          <a:bodyPr wrap="none" rtlCol="0">
            <a:spAutoFit/>
          </a:bodyPr>
          <a:lstStyle/>
          <a:p>
            <a:r>
              <a:rPr kumimoji="1" lang="ja-JP" altLang="en-US" sz="3200"/>
              <a:t>以下も数値シミュレーションの仲間</a:t>
            </a:r>
          </a:p>
        </p:txBody>
      </p:sp>
      <p:sp>
        <p:nvSpPr>
          <p:cNvPr id="5" name="テキスト ボックス 4">
            <a:extLst>
              <a:ext uri="{FF2B5EF4-FFF2-40B4-BE49-F238E27FC236}">
                <a16:creationId xmlns:a16="http://schemas.microsoft.com/office/drawing/2014/main" id="{DF0F6EF9-5ACA-4A25-6154-5FD9DA7CDB18}"/>
              </a:ext>
            </a:extLst>
          </p:cNvPr>
          <p:cNvSpPr txBox="1"/>
          <p:nvPr/>
        </p:nvSpPr>
        <p:spPr>
          <a:xfrm>
            <a:off x="251520" y="4005064"/>
            <a:ext cx="7981672" cy="584775"/>
          </a:xfrm>
          <a:prstGeom prst="rect">
            <a:avLst/>
          </a:prstGeom>
          <a:noFill/>
        </p:spPr>
        <p:txBody>
          <a:bodyPr wrap="none" rtlCol="0">
            <a:spAutoFit/>
          </a:bodyPr>
          <a:lstStyle/>
          <a:p>
            <a:r>
              <a:rPr lang="ja-JP" altLang="en-US" sz="3200"/>
              <a:t>科学の研究のための数値シミュレーション</a:t>
            </a:r>
            <a:endParaRPr kumimoji="1" lang="ja-JP" altLang="en-US" sz="3200"/>
          </a:p>
        </p:txBody>
      </p:sp>
      <p:sp>
        <p:nvSpPr>
          <p:cNvPr id="6" name="テキスト ボックス 5">
            <a:extLst>
              <a:ext uri="{FF2B5EF4-FFF2-40B4-BE49-F238E27FC236}">
                <a16:creationId xmlns:a16="http://schemas.microsoft.com/office/drawing/2014/main" id="{A078261E-C8CE-63A3-1513-E533E00B4678}"/>
              </a:ext>
            </a:extLst>
          </p:cNvPr>
          <p:cNvSpPr txBox="1"/>
          <p:nvPr/>
        </p:nvSpPr>
        <p:spPr>
          <a:xfrm>
            <a:off x="755576" y="4653136"/>
            <a:ext cx="3693640"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solidFill>
                  <a:srgbClr val="FF0000"/>
                </a:solidFill>
              </a:rPr>
              <a:t>モンテカルロ法</a:t>
            </a:r>
            <a:endParaRPr kumimoji="1" lang="en-US" altLang="ja-JP" sz="2400">
              <a:solidFill>
                <a:srgbClr val="FF0000"/>
              </a:solidFill>
            </a:endParaRPr>
          </a:p>
          <a:p>
            <a:pPr marL="342900" indent="-342900">
              <a:buFont typeface="Arial" panose="020B0604020202020204" pitchFamily="34" charset="0"/>
              <a:buChar char="•"/>
            </a:pPr>
            <a:r>
              <a:rPr lang="ja-JP" altLang="en-US" sz="2400">
                <a:solidFill>
                  <a:srgbClr val="FF0000"/>
                </a:solidFill>
              </a:rPr>
              <a:t>分子動力学法</a:t>
            </a:r>
            <a:endParaRPr lang="en-US" altLang="ja-JP" sz="2400">
              <a:solidFill>
                <a:srgbClr val="FF0000"/>
              </a:solidFill>
            </a:endParaRPr>
          </a:p>
          <a:p>
            <a:pPr marL="342900" indent="-342900">
              <a:buFont typeface="Arial" panose="020B0604020202020204" pitchFamily="34" charset="0"/>
              <a:buChar char="•"/>
            </a:pPr>
            <a:r>
              <a:rPr kumimoji="1" lang="ja-JP" altLang="en-US" sz="2400"/>
              <a:t>差分法</a:t>
            </a:r>
            <a:endParaRPr kumimoji="1" lang="en-US" altLang="ja-JP" sz="2400"/>
          </a:p>
          <a:p>
            <a:pPr marL="342900" indent="-342900">
              <a:buFont typeface="Arial" panose="020B0604020202020204" pitchFamily="34" charset="0"/>
              <a:buChar char="•"/>
            </a:pPr>
            <a:r>
              <a:rPr lang="ja-JP" altLang="en-US" sz="2400"/>
              <a:t>有限要素法</a:t>
            </a:r>
            <a:r>
              <a:rPr lang="en-US" altLang="ja-JP" sz="2400"/>
              <a:t>/</a:t>
            </a:r>
            <a:r>
              <a:rPr lang="ja-JP" altLang="en-US" sz="2400"/>
              <a:t>境界要素法</a:t>
            </a:r>
            <a:endParaRPr lang="en-US" altLang="ja-JP" sz="2400"/>
          </a:p>
          <a:p>
            <a:pPr marL="342900" indent="-342900">
              <a:buFont typeface="Arial" panose="020B0604020202020204" pitchFamily="34" charset="0"/>
              <a:buChar char="•"/>
            </a:pPr>
            <a:r>
              <a:rPr lang="ja-JP" altLang="en-US" sz="2400"/>
              <a:t>粒子法、</a:t>
            </a:r>
            <a:r>
              <a:rPr lang="en-US" altLang="ja-JP" sz="2400"/>
              <a:t>etc</a:t>
            </a:r>
            <a:endParaRPr kumimoji="1" lang="ja-JP" altLang="en-US" sz="2400"/>
          </a:p>
        </p:txBody>
      </p:sp>
      <p:sp>
        <p:nvSpPr>
          <p:cNvPr id="7" name="右中かっこ 6">
            <a:extLst>
              <a:ext uri="{FF2B5EF4-FFF2-40B4-BE49-F238E27FC236}">
                <a16:creationId xmlns:a16="http://schemas.microsoft.com/office/drawing/2014/main" id="{8E358FFC-D736-4E88-0AAA-EACEF50B34B8}"/>
              </a:ext>
            </a:extLst>
          </p:cNvPr>
          <p:cNvSpPr/>
          <p:nvPr/>
        </p:nvSpPr>
        <p:spPr>
          <a:xfrm>
            <a:off x="3419872" y="4797152"/>
            <a:ext cx="144016" cy="55436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81E9013-C444-810E-1C05-1E8B40FF8BC9}"/>
              </a:ext>
            </a:extLst>
          </p:cNvPr>
          <p:cNvSpPr txBox="1"/>
          <p:nvPr/>
        </p:nvSpPr>
        <p:spPr>
          <a:xfrm>
            <a:off x="3747968" y="4797152"/>
            <a:ext cx="3416320" cy="523220"/>
          </a:xfrm>
          <a:prstGeom prst="rect">
            <a:avLst/>
          </a:prstGeom>
          <a:noFill/>
        </p:spPr>
        <p:txBody>
          <a:bodyPr wrap="none" rtlCol="0">
            <a:spAutoFit/>
          </a:bodyPr>
          <a:lstStyle/>
          <a:p>
            <a:r>
              <a:rPr lang="ja-JP" altLang="en-US" sz="2800"/>
              <a:t>この講義で扱います</a:t>
            </a:r>
            <a:endParaRPr kumimoji="1" lang="ja-JP" altLang="en-US" sz="2800"/>
          </a:p>
        </p:txBody>
      </p:sp>
    </p:spTree>
    <p:extLst>
      <p:ext uri="{BB962C8B-B14F-4D97-AF65-F5344CB8AC3E}">
        <p14:creationId xmlns:p14="http://schemas.microsoft.com/office/powerpoint/2010/main" val="21087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44838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D0358-B602-D9B6-381A-8D80A664E470}"/>
              </a:ext>
            </a:extLst>
          </p:cNvPr>
          <p:cNvSpPr>
            <a:spLocks noGrp="1"/>
          </p:cNvSpPr>
          <p:nvPr>
            <p:ph type="body" sz="quarter" idx="10"/>
          </p:nvPr>
        </p:nvSpPr>
        <p:spPr/>
        <p:txBody>
          <a:bodyPr/>
          <a:lstStyle/>
          <a:p>
            <a:r>
              <a:rPr lang="ja-JP" altLang="en-US"/>
              <a:t>この講義の目的</a:t>
            </a:r>
            <a:endParaRPr kumimoji="1" lang="ja-JP" altLang="en-US"/>
          </a:p>
        </p:txBody>
      </p:sp>
      <p:sp>
        <p:nvSpPr>
          <p:cNvPr id="3" name="テキスト ボックス 2">
            <a:extLst>
              <a:ext uri="{FF2B5EF4-FFF2-40B4-BE49-F238E27FC236}">
                <a16:creationId xmlns:a16="http://schemas.microsoft.com/office/drawing/2014/main" id="{26FBA861-63BF-ACE8-8F13-25AF450ED2E9}"/>
              </a:ext>
            </a:extLst>
          </p:cNvPr>
          <p:cNvSpPr txBox="1"/>
          <p:nvPr/>
        </p:nvSpPr>
        <p:spPr>
          <a:xfrm>
            <a:off x="323528" y="1700808"/>
            <a:ext cx="8494633" cy="1754326"/>
          </a:xfrm>
          <a:prstGeom prst="rect">
            <a:avLst/>
          </a:prstGeom>
          <a:noFill/>
        </p:spPr>
        <p:txBody>
          <a:bodyPr wrap="none" rtlCol="0">
            <a:spAutoFit/>
          </a:bodyPr>
          <a:lstStyle/>
          <a:p>
            <a:r>
              <a:rPr kumimoji="1" lang="ja-JP" altLang="en-US" sz="3600"/>
              <a:t>数値計算で何ができるか</a:t>
            </a:r>
            <a:endParaRPr kumimoji="1" lang="en-US" altLang="ja-JP" sz="3600"/>
          </a:p>
          <a:p>
            <a:r>
              <a:rPr lang="ja-JP" altLang="en-US" sz="3600"/>
              <a:t>数値計算の裏にどんな理論背景があるか</a:t>
            </a:r>
            <a:endParaRPr lang="en-US" altLang="ja-JP" sz="3600"/>
          </a:p>
          <a:p>
            <a:r>
              <a:rPr kumimoji="1" lang="ja-JP" altLang="en-US" sz="3600"/>
              <a:t>を学ぶ</a:t>
            </a:r>
          </a:p>
        </p:txBody>
      </p:sp>
    </p:spTree>
    <p:extLst>
      <p:ext uri="{BB962C8B-B14F-4D97-AF65-F5344CB8AC3E}">
        <p14:creationId xmlns:p14="http://schemas.microsoft.com/office/powerpoint/2010/main" val="761834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smtClean="0">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08E113E-884B-9147-72B4-3262C656D2A6}"/>
              </a:ext>
            </a:extLst>
          </p:cNvPr>
          <p:cNvSpPr>
            <a:spLocks noGrp="1"/>
          </p:cNvSpPr>
          <p:nvPr>
            <p:ph type="body" sz="quarter" idx="10"/>
          </p:nvPr>
        </p:nvSpPr>
        <p:spPr/>
        <p:txBody>
          <a:bodyPr/>
          <a:lstStyle/>
          <a:p>
            <a:r>
              <a:rPr lang="ja-JP" altLang="en-US"/>
              <a:t>この講義の目的</a:t>
            </a:r>
            <a:endParaRPr kumimoji="1" lang="ja-JP" altLang="en-US"/>
          </a:p>
        </p:txBody>
      </p:sp>
      <p:sp>
        <p:nvSpPr>
          <p:cNvPr id="3" name="テキスト ボックス 2">
            <a:extLst>
              <a:ext uri="{FF2B5EF4-FFF2-40B4-BE49-F238E27FC236}">
                <a16:creationId xmlns:a16="http://schemas.microsoft.com/office/drawing/2014/main" id="{5785507B-DD72-D61E-B3ED-0219AA371C48}"/>
              </a:ext>
            </a:extLst>
          </p:cNvPr>
          <p:cNvSpPr txBox="1"/>
          <p:nvPr/>
        </p:nvSpPr>
        <p:spPr>
          <a:xfrm>
            <a:off x="323528" y="1700808"/>
            <a:ext cx="8494633" cy="1754326"/>
          </a:xfrm>
          <a:prstGeom prst="rect">
            <a:avLst/>
          </a:prstGeom>
          <a:noFill/>
        </p:spPr>
        <p:txBody>
          <a:bodyPr wrap="none" rtlCol="0">
            <a:spAutoFit/>
          </a:bodyPr>
          <a:lstStyle/>
          <a:p>
            <a:r>
              <a:rPr kumimoji="1" lang="ja-JP" altLang="en-US" sz="3600"/>
              <a:t>数値計算で何ができるか</a:t>
            </a:r>
            <a:endParaRPr kumimoji="1" lang="en-US" altLang="ja-JP" sz="3600"/>
          </a:p>
          <a:p>
            <a:r>
              <a:rPr lang="ja-JP" altLang="en-US" sz="3600"/>
              <a:t>数値計算の裏にどんな理論背景があるか</a:t>
            </a:r>
            <a:endParaRPr lang="en-US" altLang="ja-JP" sz="3600"/>
          </a:p>
          <a:p>
            <a:r>
              <a:rPr kumimoji="1" lang="ja-JP" altLang="en-US" sz="3600"/>
              <a:t>を学ぶ</a:t>
            </a:r>
          </a:p>
        </p:txBody>
      </p:sp>
      <p:sp>
        <p:nvSpPr>
          <p:cNvPr id="4" name="十字形 3">
            <a:extLst>
              <a:ext uri="{FF2B5EF4-FFF2-40B4-BE49-F238E27FC236}">
                <a16:creationId xmlns:a16="http://schemas.microsoft.com/office/drawing/2014/main" id="{D11FC038-58FB-5849-9808-276F8614D0F3}"/>
              </a:ext>
            </a:extLst>
          </p:cNvPr>
          <p:cNvSpPr/>
          <p:nvPr/>
        </p:nvSpPr>
        <p:spPr>
          <a:xfrm rot="2700000">
            <a:off x="2936286" y="1073206"/>
            <a:ext cx="2880320" cy="2880320"/>
          </a:xfrm>
          <a:prstGeom prst="plus">
            <a:avLst>
              <a:gd name="adj" fmla="val 4556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596E305-5750-DC97-6EC4-1D08E05D076D}"/>
              </a:ext>
            </a:extLst>
          </p:cNvPr>
          <p:cNvSpPr txBox="1"/>
          <p:nvPr/>
        </p:nvSpPr>
        <p:spPr>
          <a:xfrm>
            <a:off x="2267744" y="4293096"/>
            <a:ext cx="4339650" cy="923330"/>
          </a:xfrm>
          <a:prstGeom prst="rect">
            <a:avLst/>
          </a:prstGeom>
          <a:noFill/>
        </p:spPr>
        <p:txBody>
          <a:bodyPr wrap="none" rtlCol="0">
            <a:spAutoFit/>
          </a:bodyPr>
          <a:lstStyle/>
          <a:p>
            <a:r>
              <a:rPr kumimoji="1" lang="ja-JP" altLang="en-US" sz="5400"/>
              <a:t>世界を広げる</a:t>
            </a:r>
          </a:p>
        </p:txBody>
      </p:sp>
    </p:spTree>
    <p:extLst>
      <p:ext uri="{BB962C8B-B14F-4D97-AF65-F5344CB8AC3E}">
        <p14:creationId xmlns:p14="http://schemas.microsoft.com/office/powerpoint/2010/main" val="1937305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2954655" cy="830997"/>
          </a:xfrm>
          <a:prstGeom prst="rect">
            <a:avLst/>
          </a:prstGeom>
          <a:noFill/>
        </p:spPr>
        <p:txBody>
          <a:bodyPr wrap="none" rtlCol="0">
            <a:spAutoFit/>
          </a:bodyPr>
          <a:lstStyle/>
          <a:p>
            <a:r>
              <a:rPr lang="ja-JP" altLang="en-US" sz="2400" dirty="0"/>
              <a:t>時間と空間をともに</a:t>
            </a:r>
            <a:endParaRPr lang="en-US" altLang="ja-JP" sz="2400" dirty="0"/>
          </a:p>
          <a:p>
            <a:r>
              <a:rPr kumimoji="1" lang="ja-JP" altLang="en-US" sz="2400" dirty="0"/>
              <a:t>離散化</a:t>
            </a:r>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4ED4738-9FB6-2887-D410-DAEE8AD1F4A0}"/>
              </a:ext>
            </a:extLst>
          </p:cNvPr>
          <p:cNvSpPr>
            <a:spLocks noGrp="1"/>
          </p:cNvSpPr>
          <p:nvPr>
            <p:ph type="body" sz="quarter" idx="10"/>
          </p:nvPr>
        </p:nvSpPr>
        <p:spPr/>
        <p:txBody>
          <a:bodyPr/>
          <a:lstStyle/>
          <a:p>
            <a:r>
              <a:rPr kumimoji="1" lang="ja-JP" altLang="en-US"/>
              <a:t>「世界を広げる」とは？</a:t>
            </a:r>
          </a:p>
        </p:txBody>
      </p:sp>
      <p:sp>
        <p:nvSpPr>
          <p:cNvPr id="3" name="テキスト ボックス 2">
            <a:extLst>
              <a:ext uri="{FF2B5EF4-FFF2-40B4-BE49-F238E27FC236}">
                <a16:creationId xmlns:a16="http://schemas.microsoft.com/office/drawing/2014/main" id="{73B99785-6681-A41E-1814-214621B5E160}"/>
              </a:ext>
            </a:extLst>
          </p:cNvPr>
          <p:cNvSpPr txBox="1"/>
          <p:nvPr/>
        </p:nvSpPr>
        <p:spPr>
          <a:xfrm>
            <a:off x="395536" y="1700808"/>
            <a:ext cx="7981672" cy="584775"/>
          </a:xfrm>
          <a:prstGeom prst="rect">
            <a:avLst/>
          </a:prstGeom>
          <a:noFill/>
        </p:spPr>
        <p:txBody>
          <a:bodyPr wrap="none" rtlCol="0">
            <a:spAutoFit/>
          </a:bodyPr>
          <a:lstStyle/>
          <a:p>
            <a:r>
              <a:rPr kumimoji="1" lang="ja-JP" altLang="en-US" sz="3200"/>
              <a:t>これまで考えたことがなかった視点を持つ</a:t>
            </a:r>
          </a:p>
        </p:txBody>
      </p:sp>
      <p:sp>
        <p:nvSpPr>
          <p:cNvPr id="4" name="矢印: 下 3">
            <a:extLst>
              <a:ext uri="{FF2B5EF4-FFF2-40B4-BE49-F238E27FC236}">
                <a16:creationId xmlns:a16="http://schemas.microsoft.com/office/drawing/2014/main" id="{07CCC10C-DD37-82BD-DF56-79415443E098}"/>
              </a:ext>
            </a:extLst>
          </p:cNvPr>
          <p:cNvSpPr/>
          <p:nvPr/>
        </p:nvSpPr>
        <p:spPr>
          <a:xfrm>
            <a:off x="3995936" y="2420888"/>
            <a:ext cx="720080"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6B2927C-5BB0-E2F2-8481-38F794E6D678}"/>
              </a:ext>
            </a:extLst>
          </p:cNvPr>
          <p:cNvSpPr txBox="1"/>
          <p:nvPr/>
        </p:nvSpPr>
        <p:spPr>
          <a:xfrm>
            <a:off x="395537" y="3356992"/>
            <a:ext cx="7992888" cy="1077218"/>
          </a:xfrm>
          <a:prstGeom prst="rect">
            <a:avLst/>
          </a:prstGeom>
          <a:noFill/>
        </p:spPr>
        <p:txBody>
          <a:bodyPr wrap="square" rtlCol="0">
            <a:spAutoFit/>
          </a:bodyPr>
          <a:lstStyle/>
          <a:p>
            <a:r>
              <a:rPr kumimoji="1" lang="ja-JP" altLang="en-US" sz="3200"/>
              <a:t>「知っていること」を見た時に、これまでと異なる見方を試すようになる</a:t>
            </a:r>
          </a:p>
        </p:txBody>
      </p:sp>
      <p:sp>
        <p:nvSpPr>
          <p:cNvPr id="6" name="テキスト ボックス 5">
            <a:extLst>
              <a:ext uri="{FF2B5EF4-FFF2-40B4-BE49-F238E27FC236}">
                <a16:creationId xmlns:a16="http://schemas.microsoft.com/office/drawing/2014/main" id="{363B64DA-E0A1-5A56-2B8E-03D4DCFC0A00}"/>
              </a:ext>
            </a:extLst>
          </p:cNvPr>
          <p:cNvSpPr txBox="1"/>
          <p:nvPr/>
        </p:nvSpPr>
        <p:spPr>
          <a:xfrm>
            <a:off x="539552" y="6237312"/>
            <a:ext cx="7879080" cy="400110"/>
          </a:xfrm>
          <a:prstGeom prst="rect">
            <a:avLst/>
          </a:prstGeom>
          <a:noFill/>
        </p:spPr>
        <p:txBody>
          <a:bodyPr wrap="none" rtlCol="0">
            <a:spAutoFit/>
          </a:bodyPr>
          <a:lstStyle/>
          <a:p>
            <a:r>
              <a:rPr kumimoji="1" lang="ja-JP" altLang="en-US" sz="2000"/>
              <a:t>数値計算を題材としますが、それに限らない「知見」を得てほしい</a:t>
            </a:r>
          </a:p>
        </p:txBody>
      </p:sp>
      <p:pic>
        <p:nvPicPr>
          <p:cNvPr id="2050" name="Picture 2" descr="修学旅行のイラスト「地図を見て道を探す子供達」">
            <a:extLst>
              <a:ext uri="{FF2B5EF4-FFF2-40B4-BE49-F238E27FC236}">
                <a16:creationId xmlns:a16="http://schemas.microsoft.com/office/drawing/2014/main" id="{557594CA-63DF-5FEC-2239-4FDABBBA3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3861048"/>
            <a:ext cx="2732509" cy="224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69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964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num>
                        <m:den>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96481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87824" y="2132856"/>
                <a:ext cx="2593274" cy="1447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num>
                        <m:den>
                          <m:sSubSup>
                            <m:sSubSupPr>
                              <m:ctrlPr>
                                <a:rPr kumimoji="1" lang="en-US" altLang="ja-JP" sz="4800" b="0" i="1" smtClean="0">
                                  <a:latin typeface="Cambria Math" panose="02040503050406030204" pitchFamily="18" charset="0"/>
                                </a:rPr>
                              </m:ctrlPr>
                            </m:sSubSupPr>
                            <m:e>
                              <m:r>
                                <a:rPr kumimoji="1" lang="en-US" altLang="ja-JP" sz="4800" b="0" i="1" smtClean="0">
                                  <a:latin typeface="Cambria Math" panose="02040503050406030204" pitchFamily="18" charset="0"/>
                                </a:rPr>
                                <m:t>𝑡</m:t>
                              </m:r>
                            </m:e>
                            <m:sub>
                              <m:r>
                                <a:rPr kumimoji="1" lang="en-US" altLang="ja-JP" sz="4800" b="0" i="1" smtClean="0">
                                  <a:latin typeface="Cambria Math" panose="02040503050406030204" pitchFamily="18" charset="0"/>
                                </a:rPr>
                                <m:t>0</m:t>
                              </m:r>
                            </m:sub>
                            <m:sup>
                              <m:r>
                                <a:rPr kumimoji="1" lang="en-US" altLang="ja-JP" sz="4800" b="0" i="1" smtClean="0">
                                  <a:latin typeface="Cambria Math" panose="02040503050406030204" pitchFamily="18" charset="0"/>
                                </a:rPr>
                                <m:t>2</m:t>
                              </m:r>
                            </m:sup>
                          </m:sSubSup>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87824" y="2132856"/>
                <a:ext cx="2593274" cy="1447063"/>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を小さくする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xmlns="">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我無次元化した方程式をから、無次元化した結果を得る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64EBBC3-34FD-A6C1-C1A4-6EC56E10C092}"/>
              </a:ext>
            </a:extLst>
          </p:cNvPr>
          <p:cNvSpPr>
            <a:spLocks noGrp="1"/>
          </p:cNvSpPr>
          <p:nvPr>
            <p:ph type="body" sz="quarter" idx="10"/>
          </p:nvPr>
        </p:nvSpPr>
        <p:spPr/>
        <p:txBody>
          <a:bodyPr/>
          <a:lstStyle/>
          <a:p>
            <a:r>
              <a:rPr lang="ja-JP" altLang="en-US"/>
              <a:t>モデリングについて</a:t>
            </a:r>
            <a:endParaRPr kumimoji="1" lang="ja-JP" altLang="en-US"/>
          </a:p>
        </p:txBody>
      </p:sp>
      <p:sp>
        <p:nvSpPr>
          <p:cNvPr id="3" name="正方形/長方形 2">
            <a:extLst>
              <a:ext uri="{FF2B5EF4-FFF2-40B4-BE49-F238E27FC236}">
                <a16:creationId xmlns:a16="http://schemas.microsoft.com/office/drawing/2014/main" id="{208554F8-8061-DB30-1C5C-084FA1BE4377}"/>
              </a:ext>
            </a:extLst>
          </p:cNvPr>
          <p:cNvSpPr/>
          <p:nvPr/>
        </p:nvSpPr>
        <p:spPr>
          <a:xfrm>
            <a:off x="611560" y="1052736"/>
            <a:ext cx="360040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27699F9F-D10E-1774-DC47-8D5A2F933D6A}"/>
              </a:ext>
            </a:extLst>
          </p:cNvPr>
          <p:cNvCxnSpPr>
            <a:cxnSpLocks/>
            <a:stCxn id="3" idx="2"/>
            <a:endCxn id="6" idx="7"/>
          </p:cNvCxnSpPr>
          <p:nvPr/>
        </p:nvCxnSpPr>
        <p:spPr>
          <a:xfrm flipH="1">
            <a:off x="967981" y="1412776"/>
            <a:ext cx="1443779" cy="173181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楕円 5">
            <a:extLst>
              <a:ext uri="{FF2B5EF4-FFF2-40B4-BE49-F238E27FC236}">
                <a16:creationId xmlns:a16="http://schemas.microsoft.com/office/drawing/2014/main" id="{6546815E-47D6-3CC9-6F35-C3CD95B8C42D}"/>
              </a:ext>
            </a:extLst>
          </p:cNvPr>
          <p:cNvSpPr/>
          <p:nvPr/>
        </p:nvSpPr>
        <p:spPr>
          <a:xfrm>
            <a:off x="107504" y="2996952"/>
            <a:ext cx="1008112" cy="100811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7D5EBC-DA5A-63E7-A53B-C6D600C312EB}"/>
              </a:ext>
            </a:extLst>
          </p:cNvPr>
          <p:cNvSpPr txBox="1"/>
          <p:nvPr/>
        </p:nvSpPr>
        <p:spPr>
          <a:xfrm>
            <a:off x="395536" y="4581128"/>
            <a:ext cx="3159839" cy="1384995"/>
          </a:xfrm>
          <a:prstGeom prst="rect">
            <a:avLst/>
          </a:prstGeom>
          <a:noFill/>
        </p:spPr>
        <p:txBody>
          <a:bodyPr wrap="none" rtlCol="0">
            <a:spAutoFit/>
          </a:bodyPr>
          <a:lstStyle/>
          <a:p>
            <a:r>
              <a:rPr lang="ja-JP" altLang="en-US" sz="2800"/>
              <a:t>理想的な振り子</a:t>
            </a:r>
            <a:endParaRPr lang="en-US" altLang="ja-JP" sz="2800"/>
          </a:p>
          <a:p>
            <a:pPr marL="457200" indent="-457200">
              <a:buFont typeface="Arial" panose="020B0604020202020204" pitchFamily="34" charset="0"/>
              <a:buChar char="•"/>
            </a:pPr>
            <a:r>
              <a:rPr lang="ja-JP" altLang="en-US" sz="2800"/>
              <a:t>空気抵抗は無い</a:t>
            </a:r>
            <a:endParaRPr lang="en-US" altLang="ja-JP" sz="2800"/>
          </a:p>
          <a:p>
            <a:pPr marL="457200" indent="-457200">
              <a:buFont typeface="Arial" panose="020B0604020202020204" pitchFamily="34" charset="0"/>
              <a:buChar char="•"/>
            </a:pPr>
            <a:r>
              <a:rPr lang="ja-JP" altLang="en-US" sz="2800"/>
              <a:t>糸の長さは一定</a:t>
            </a:r>
            <a:endParaRPr lang="en-US" altLang="ja-JP" sz="2800"/>
          </a:p>
        </p:txBody>
      </p:sp>
      <p:sp>
        <p:nvSpPr>
          <p:cNvPr id="9" name="テキスト ボックス 8">
            <a:extLst>
              <a:ext uri="{FF2B5EF4-FFF2-40B4-BE49-F238E27FC236}">
                <a16:creationId xmlns:a16="http://schemas.microsoft.com/office/drawing/2014/main" id="{E2524871-5AAF-4F19-513B-1DB40C501195}"/>
              </a:ext>
            </a:extLst>
          </p:cNvPr>
          <p:cNvSpPr txBox="1"/>
          <p:nvPr/>
        </p:nvSpPr>
        <p:spPr>
          <a:xfrm>
            <a:off x="5220072" y="4581128"/>
            <a:ext cx="3518912" cy="1384995"/>
          </a:xfrm>
          <a:prstGeom prst="rect">
            <a:avLst/>
          </a:prstGeom>
          <a:noFill/>
        </p:spPr>
        <p:txBody>
          <a:bodyPr wrap="none" rtlCol="0">
            <a:spAutoFit/>
          </a:bodyPr>
          <a:lstStyle/>
          <a:p>
            <a:r>
              <a:rPr lang="ja-JP" altLang="en-US" sz="2800"/>
              <a:t>現実の振り子</a:t>
            </a:r>
            <a:endParaRPr lang="en-US" altLang="ja-JP" sz="2800"/>
          </a:p>
          <a:p>
            <a:pPr marL="457200" indent="-457200">
              <a:buFont typeface="Arial" panose="020B0604020202020204" pitchFamily="34" charset="0"/>
              <a:buChar char="•"/>
            </a:pPr>
            <a:r>
              <a:rPr lang="ja-JP" altLang="en-US" sz="2800"/>
              <a:t>空気抵抗がある</a:t>
            </a:r>
            <a:endParaRPr lang="en-US" altLang="ja-JP" sz="2800"/>
          </a:p>
          <a:p>
            <a:pPr marL="457200" indent="-457200">
              <a:buFont typeface="Arial" panose="020B0604020202020204" pitchFamily="34" charset="0"/>
              <a:buChar char="•"/>
            </a:pPr>
            <a:r>
              <a:rPr lang="ja-JP" altLang="en-US" sz="2800"/>
              <a:t>糸は伸び縮みする</a:t>
            </a:r>
            <a:endParaRPr lang="en-US" altLang="ja-JP" sz="2800"/>
          </a:p>
        </p:txBody>
      </p:sp>
      <p:sp>
        <p:nvSpPr>
          <p:cNvPr id="10" name="正方形/長方形 9">
            <a:extLst>
              <a:ext uri="{FF2B5EF4-FFF2-40B4-BE49-F238E27FC236}">
                <a16:creationId xmlns:a16="http://schemas.microsoft.com/office/drawing/2014/main" id="{624DCDD8-8B95-7819-8CA4-0220AF419893}"/>
              </a:ext>
            </a:extLst>
          </p:cNvPr>
          <p:cNvSpPr/>
          <p:nvPr/>
        </p:nvSpPr>
        <p:spPr>
          <a:xfrm>
            <a:off x="5292080" y="1052736"/>
            <a:ext cx="360040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CE75AB32-3072-47E7-3298-E60CC17A2D90}"/>
              </a:ext>
            </a:extLst>
          </p:cNvPr>
          <p:cNvCxnSpPr>
            <a:cxnSpLocks/>
            <a:stCxn id="10" idx="2"/>
            <a:endCxn id="12" idx="7"/>
          </p:cNvCxnSpPr>
          <p:nvPr/>
        </p:nvCxnSpPr>
        <p:spPr>
          <a:xfrm flipH="1">
            <a:off x="5648501" y="1412776"/>
            <a:ext cx="1443779" cy="173181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BFDCEC11-7794-FEAA-7773-3B1737241A4B}"/>
              </a:ext>
            </a:extLst>
          </p:cNvPr>
          <p:cNvSpPr/>
          <p:nvPr/>
        </p:nvSpPr>
        <p:spPr>
          <a:xfrm>
            <a:off x="4788024" y="2996952"/>
            <a:ext cx="1008112" cy="100811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286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B39F8-11F2-2C34-786D-15856DB17340}"/>
              </a:ext>
            </a:extLst>
          </p:cNvPr>
          <p:cNvSpPr>
            <a:spLocks noGrp="1"/>
          </p:cNvSpPr>
          <p:nvPr>
            <p:ph type="body" sz="quarter" idx="10"/>
          </p:nvPr>
        </p:nvSpPr>
        <p:spPr/>
        <p:txBody>
          <a:bodyPr/>
          <a:lstStyle/>
          <a:p>
            <a:r>
              <a:rPr lang="ja-JP" altLang="en-US"/>
              <a:t>講義の予定</a:t>
            </a:r>
            <a:endParaRPr kumimoji="1" lang="ja-JP" altLang="en-US"/>
          </a:p>
        </p:txBody>
      </p:sp>
      <p:sp>
        <p:nvSpPr>
          <p:cNvPr id="4" name="テキスト ボックス 3">
            <a:extLst>
              <a:ext uri="{FF2B5EF4-FFF2-40B4-BE49-F238E27FC236}">
                <a16:creationId xmlns:a16="http://schemas.microsoft.com/office/drawing/2014/main" id="{A8D4EF7E-D6F2-C077-D8CF-8E9E059E1A16}"/>
              </a:ext>
            </a:extLst>
          </p:cNvPr>
          <p:cNvSpPr txBox="1"/>
          <p:nvPr/>
        </p:nvSpPr>
        <p:spPr>
          <a:xfrm>
            <a:off x="251520" y="1484784"/>
            <a:ext cx="8568951" cy="3108543"/>
          </a:xfrm>
          <a:prstGeom prst="rect">
            <a:avLst/>
          </a:prstGeom>
          <a:noFill/>
        </p:spPr>
        <p:txBody>
          <a:bodyPr wrap="square" rtlCol="0">
            <a:spAutoFit/>
          </a:bodyPr>
          <a:lstStyle/>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1</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2</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a:t>
            </a:r>
            <a:r>
              <a:rPr lang="ja-JP" altLang="en-US" sz="2800" b="0" i="0">
                <a:solidFill>
                  <a:srgbClr val="222222"/>
                </a:solidFill>
                <a:effectLst/>
                <a:latin typeface="Arial" panose="020B0604020202020204" pitchFamily="34" charset="0"/>
              </a:rPr>
              <a:t> </a:t>
            </a:r>
            <a:r>
              <a:rPr lang="en-US" altLang="ja-JP" sz="2800" b="0" i="0">
                <a:solidFill>
                  <a:srgbClr val="222222"/>
                </a:solidFill>
                <a:effectLst/>
                <a:latin typeface="Arial" panose="020B0604020202020204" pitchFamily="34" charset="0"/>
              </a:rPr>
              <a:t>(1) </a:t>
            </a:r>
            <a:r>
              <a:rPr lang="ja-JP" altLang="en-US" sz="2800" b="0" i="0">
                <a:solidFill>
                  <a:srgbClr val="222222"/>
                </a:solidFill>
                <a:effectLst/>
                <a:latin typeface="Arial" panose="020B0604020202020204" pitchFamily="34" charset="0"/>
              </a:rPr>
              <a:t>数値計算の基礎</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3</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4</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 </a:t>
            </a:r>
            <a:r>
              <a:rPr lang="en-US" altLang="ja-JP" sz="2800" b="0" i="0">
                <a:solidFill>
                  <a:srgbClr val="222222"/>
                </a:solidFill>
                <a:effectLst/>
                <a:latin typeface="Arial" panose="020B0604020202020204" pitchFamily="34" charset="0"/>
              </a:rPr>
              <a:t>(2) </a:t>
            </a:r>
            <a:r>
              <a:rPr lang="ja-JP" altLang="en-US" sz="2800" b="0" i="0">
                <a:solidFill>
                  <a:srgbClr val="222222"/>
                </a:solidFill>
                <a:effectLst/>
                <a:latin typeface="Arial" panose="020B0604020202020204" pitchFamily="34" charset="0"/>
              </a:rPr>
              <a:t>モンテカルロ法</a:t>
            </a:r>
            <a:r>
              <a:rPr lang="en-US" altLang="ja-JP" sz="2800" b="0" i="0">
                <a:solidFill>
                  <a:srgbClr val="222222"/>
                </a:solidFill>
                <a:effectLst/>
                <a:latin typeface="Arial" panose="020B0604020202020204" pitchFamily="34" charset="0"/>
              </a:rPr>
              <a:t>(1)</a:t>
            </a:r>
            <a:r>
              <a:rPr lang="ja-JP" altLang="en-US" sz="2800" b="0" i="0">
                <a:solidFill>
                  <a:srgbClr val="222222"/>
                </a:solidFill>
                <a:effectLst/>
                <a:latin typeface="Arial" panose="020B0604020202020204" pitchFamily="34" charset="0"/>
              </a:rPr>
              <a:t>基礎編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5</a:t>
            </a:r>
            <a:r>
              <a:rPr lang="ja-JP" altLang="en-US" sz="2800" b="0" i="0">
                <a:solidFill>
                  <a:srgbClr val="222222"/>
                </a:solidFill>
                <a:effectLst/>
                <a:latin typeface="Arial" panose="020B0604020202020204" pitchFamily="34" charset="0"/>
              </a:rPr>
              <a:t>・</a:t>
            </a:r>
            <a:r>
              <a:rPr lang="en-US" altLang="ja-JP" sz="2800">
                <a:solidFill>
                  <a:srgbClr val="222222"/>
                </a:solidFill>
                <a:latin typeface="Arial" panose="020B0604020202020204" pitchFamily="34" charset="0"/>
              </a:rPr>
              <a:t>6</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 </a:t>
            </a:r>
            <a:r>
              <a:rPr lang="en-US" altLang="ja-JP" sz="2800" b="0" i="0">
                <a:solidFill>
                  <a:srgbClr val="222222"/>
                </a:solidFill>
                <a:effectLst/>
                <a:latin typeface="Arial" panose="020B0604020202020204" pitchFamily="34" charset="0"/>
              </a:rPr>
              <a:t>(3) </a:t>
            </a:r>
            <a:r>
              <a:rPr lang="ja-JP" altLang="en-US" sz="2800" b="0" i="0">
                <a:solidFill>
                  <a:srgbClr val="222222"/>
                </a:solidFill>
                <a:effectLst/>
                <a:latin typeface="Arial" panose="020B0604020202020204" pitchFamily="34" charset="0"/>
              </a:rPr>
              <a:t>モンテカルロ法</a:t>
            </a:r>
            <a:r>
              <a:rPr lang="en-US" altLang="ja-JP" sz="2800" b="0" i="0">
                <a:solidFill>
                  <a:srgbClr val="222222"/>
                </a:solidFill>
                <a:effectLst/>
                <a:latin typeface="Arial" panose="020B0604020202020204" pitchFamily="34" charset="0"/>
              </a:rPr>
              <a:t>(2) </a:t>
            </a:r>
            <a:r>
              <a:rPr lang="ja-JP" altLang="en-US" sz="2800" b="0" i="0">
                <a:solidFill>
                  <a:srgbClr val="222222"/>
                </a:solidFill>
                <a:effectLst/>
                <a:latin typeface="Arial" panose="020B0604020202020204" pitchFamily="34" charset="0"/>
              </a:rPr>
              <a:t>発展編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7</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8</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 </a:t>
            </a:r>
            <a:r>
              <a:rPr lang="en-US" altLang="ja-JP" sz="2800" b="0" i="0">
                <a:solidFill>
                  <a:srgbClr val="222222"/>
                </a:solidFill>
                <a:effectLst/>
                <a:latin typeface="Arial" panose="020B0604020202020204" pitchFamily="34" charset="0"/>
              </a:rPr>
              <a:t>(4) </a:t>
            </a:r>
            <a:r>
              <a:rPr lang="ja-JP" altLang="en-US" sz="2800" b="0" i="0">
                <a:solidFill>
                  <a:srgbClr val="222222"/>
                </a:solidFill>
                <a:effectLst/>
                <a:latin typeface="Arial" panose="020B0604020202020204" pitchFamily="34" charset="0"/>
              </a:rPr>
              <a:t>分子動力学法</a:t>
            </a:r>
            <a:r>
              <a:rPr lang="en-US" altLang="ja-JP" sz="2800" b="0" i="0">
                <a:solidFill>
                  <a:srgbClr val="222222"/>
                </a:solidFill>
                <a:effectLst/>
                <a:latin typeface="Arial" panose="020B0604020202020204" pitchFamily="34" charset="0"/>
              </a:rPr>
              <a:t>(1) </a:t>
            </a:r>
            <a:r>
              <a:rPr lang="ja-JP" altLang="en-US" sz="2800" b="0" i="0">
                <a:solidFill>
                  <a:srgbClr val="222222"/>
                </a:solidFill>
                <a:effectLst/>
                <a:latin typeface="Arial" panose="020B0604020202020204" pitchFamily="34" charset="0"/>
              </a:rPr>
              <a:t>基礎編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8/9 3</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4</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a:t>
            </a:r>
            <a:r>
              <a:rPr lang="ja-JP" altLang="en-US" sz="2800" b="0" i="0">
                <a:solidFill>
                  <a:srgbClr val="222222"/>
                </a:solidFill>
                <a:effectLst/>
                <a:latin typeface="Arial" panose="020B0604020202020204" pitchFamily="34" charset="0"/>
              </a:rPr>
              <a:t> </a:t>
            </a:r>
            <a:r>
              <a:rPr lang="en-US" altLang="ja-JP" sz="2800" b="0" i="0">
                <a:solidFill>
                  <a:srgbClr val="222222"/>
                </a:solidFill>
                <a:effectLst/>
                <a:latin typeface="Arial" panose="020B0604020202020204" pitchFamily="34" charset="0"/>
              </a:rPr>
              <a:t>(5) </a:t>
            </a:r>
            <a:r>
              <a:rPr lang="ja-JP" altLang="en-US" sz="2800" b="0" i="0">
                <a:solidFill>
                  <a:srgbClr val="222222"/>
                </a:solidFill>
                <a:effectLst/>
                <a:latin typeface="Arial" panose="020B0604020202020204" pitchFamily="34" charset="0"/>
              </a:rPr>
              <a:t>分子動力学法</a:t>
            </a:r>
            <a:r>
              <a:rPr lang="en-US" altLang="ja-JP" sz="2800" b="0" i="0">
                <a:solidFill>
                  <a:srgbClr val="222222"/>
                </a:solidFill>
                <a:effectLst/>
                <a:latin typeface="Arial" panose="020B0604020202020204" pitchFamily="34" charset="0"/>
              </a:rPr>
              <a:t>(2) </a:t>
            </a:r>
            <a:r>
              <a:rPr lang="ja-JP" altLang="en-US" sz="2800" b="0" i="0">
                <a:solidFill>
                  <a:srgbClr val="222222"/>
                </a:solidFill>
                <a:effectLst/>
                <a:latin typeface="Arial" panose="020B0604020202020204" pitchFamily="34" charset="0"/>
              </a:rPr>
              <a:t>応用編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8/9 5</a:t>
            </a:r>
            <a:r>
              <a:rPr lang="ja-JP" altLang="en-US" sz="2800" b="0" i="0">
                <a:solidFill>
                  <a:srgbClr val="222222"/>
                </a:solidFill>
                <a:effectLst/>
                <a:latin typeface="Arial" panose="020B0604020202020204" pitchFamily="34" charset="0"/>
              </a:rPr>
              <a:t>・</a:t>
            </a:r>
            <a:r>
              <a:rPr lang="en-US" altLang="ja-JP" sz="2800">
                <a:solidFill>
                  <a:srgbClr val="222222"/>
                </a:solidFill>
                <a:latin typeface="Arial" panose="020B0604020202020204" pitchFamily="34" charset="0"/>
              </a:rPr>
              <a:t>6</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a:t>
            </a:r>
            <a:r>
              <a:rPr lang="en-US" altLang="ja-JP" sz="2800" b="0" i="0">
                <a:solidFill>
                  <a:srgbClr val="222222"/>
                </a:solidFill>
                <a:effectLst/>
                <a:latin typeface="Arial" panose="020B0604020202020204" pitchFamily="34" charset="0"/>
              </a:rPr>
              <a:t>(6) </a:t>
            </a:r>
            <a:r>
              <a:rPr lang="ja-JP" altLang="en-US" sz="2800" b="0" i="0">
                <a:solidFill>
                  <a:srgbClr val="222222"/>
                </a:solidFill>
                <a:effectLst/>
                <a:latin typeface="Arial" panose="020B0604020202020204" pitchFamily="34" charset="0"/>
              </a:rPr>
              <a:t>公開セミナー</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8/9 7</a:t>
            </a:r>
            <a:r>
              <a:rPr lang="ja-JP" altLang="en-US" sz="2800" b="0" i="0">
                <a:solidFill>
                  <a:srgbClr val="222222"/>
                </a:solidFill>
                <a:effectLst/>
                <a:latin typeface="Arial" panose="020B0604020202020204" pitchFamily="34" charset="0"/>
              </a:rPr>
              <a:t>・</a:t>
            </a:r>
            <a:r>
              <a:rPr lang="en-US" altLang="ja-JP" sz="2800">
                <a:solidFill>
                  <a:srgbClr val="222222"/>
                </a:solidFill>
                <a:latin typeface="Arial" panose="020B0604020202020204" pitchFamily="34" charset="0"/>
              </a:rPr>
              <a:t>8</a:t>
            </a:r>
            <a:r>
              <a:rPr lang="ja-JP" altLang="en-US" sz="2800" b="0" i="0">
                <a:solidFill>
                  <a:srgbClr val="222222"/>
                </a:solidFill>
                <a:effectLst/>
                <a:latin typeface="Arial" panose="020B0604020202020204" pitchFamily="34" charset="0"/>
              </a:rPr>
              <a:t>限 </a:t>
            </a:r>
            <a:r>
              <a:rPr lang="en-US" altLang="ja-JP" sz="2800" b="0" i="0">
                <a:solidFill>
                  <a:srgbClr val="222222"/>
                </a:solidFill>
                <a:effectLst/>
                <a:latin typeface="Arial" panose="020B0604020202020204" pitchFamily="34" charset="0"/>
              </a:rPr>
              <a:t>(7) </a:t>
            </a:r>
            <a:r>
              <a:rPr lang="ja-JP" altLang="en-US" sz="2800" b="0" i="0">
                <a:solidFill>
                  <a:srgbClr val="222222"/>
                </a:solidFill>
                <a:effectLst/>
                <a:latin typeface="Arial" panose="020B0604020202020204" pitchFamily="34" charset="0"/>
              </a:rPr>
              <a:t>並列計算の基礎と高速化について</a:t>
            </a:r>
            <a:endParaRPr kumimoji="1" lang="ja-JP" altLang="en-US" sz="2800"/>
          </a:p>
        </p:txBody>
      </p:sp>
      <p:sp>
        <p:nvSpPr>
          <p:cNvPr id="3" name="テキスト ボックス 2">
            <a:extLst>
              <a:ext uri="{FF2B5EF4-FFF2-40B4-BE49-F238E27FC236}">
                <a16:creationId xmlns:a16="http://schemas.microsoft.com/office/drawing/2014/main" id="{65B70992-B946-EDE5-67D9-6530C7FBF71F}"/>
              </a:ext>
            </a:extLst>
          </p:cNvPr>
          <p:cNvSpPr txBox="1"/>
          <p:nvPr/>
        </p:nvSpPr>
        <p:spPr>
          <a:xfrm>
            <a:off x="395536" y="4869160"/>
            <a:ext cx="4698722" cy="584775"/>
          </a:xfrm>
          <a:prstGeom prst="rect">
            <a:avLst/>
          </a:prstGeom>
          <a:noFill/>
        </p:spPr>
        <p:txBody>
          <a:bodyPr wrap="none" rtlCol="0">
            <a:spAutoFit/>
          </a:bodyPr>
          <a:lstStyle/>
          <a:p>
            <a:r>
              <a:rPr lang="ja-JP" altLang="en-US" sz="3200" dirty="0"/>
              <a:t>成績評価：レポート提出</a:t>
            </a:r>
            <a:endParaRPr kumimoji="1" lang="ja-JP" altLang="en-US" sz="3200" dirty="0"/>
          </a:p>
        </p:txBody>
      </p:sp>
      <p:sp>
        <p:nvSpPr>
          <p:cNvPr id="5" name="テキスト ボックス 4">
            <a:extLst>
              <a:ext uri="{FF2B5EF4-FFF2-40B4-BE49-F238E27FC236}">
                <a16:creationId xmlns:a16="http://schemas.microsoft.com/office/drawing/2014/main" id="{1D05E26D-7983-CCD2-F4C1-D81074F4B382}"/>
              </a:ext>
            </a:extLst>
          </p:cNvPr>
          <p:cNvSpPr txBox="1"/>
          <p:nvPr/>
        </p:nvSpPr>
        <p:spPr>
          <a:xfrm>
            <a:off x="395536" y="5445224"/>
            <a:ext cx="6150017" cy="1077218"/>
          </a:xfrm>
          <a:prstGeom prst="rect">
            <a:avLst/>
          </a:prstGeom>
          <a:noFill/>
        </p:spPr>
        <p:txBody>
          <a:bodyPr wrap="none" rtlCol="0">
            <a:spAutoFit/>
          </a:bodyPr>
          <a:lstStyle/>
          <a:p>
            <a:r>
              <a:rPr kumimoji="1" lang="ja-JP" altLang="en-US" sz="3200" dirty="0"/>
              <a:t>締め切り：</a:t>
            </a:r>
            <a:r>
              <a:rPr kumimoji="1" lang="en-US" altLang="ja-JP" sz="3200" dirty="0"/>
              <a:t>8</a:t>
            </a:r>
            <a:r>
              <a:rPr kumimoji="1" lang="ja-JP" altLang="en-US" sz="3200" dirty="0"/>
              <a:t>月</a:t>
            </a:r>
            <a:r>
              <a:rPr kumimoji="1" lang="en-US" altLang="ja-JP" sz="3200" dirty="0"/>
              <a:t>12</a:t>
            </a:r>
            <a:r>
              <a:rPr kumimoji="1" lang="ja-JP" altLang="en-US" sz="3200" dirty="0"/>
              <a:t>日 </a:t>
            </a:r>
            <a:r>
              <a:rPr kumimoji="1" lang="en-US" altLang="ja-JP" sz="3200" dirty="0"/>
              <a:t>17:00</a:t>
            </a:r>
          </a:p>
          <a:p>
            <a:r>
              <a:rPr kumimoji="1" lang="ja-JP" altLang="en-US" sz="3200" dirty="0"/>
              <a:t>提出：</a:t>
            </a:r>
            <a:r>
              <a:rPr kumimoji="1" lang="en-US" altLang="ja-JP" sz="3200" dirty="0" err="1"/>
              <a:t>WebClass</a:t>
            </a:r>
            <a:r>
              <a:rPr lang="ja-JP" altLang="en-US" sz="3200" dirty="0"/>
              <a:t>もしくはメール</a:t>
            </a:r>
            <a:endParaRPr kumimoji="1" lang="en-US" altLang="ja-JP" sz="3200" dirty="0"/>
          </a:p>
        </p:txBody>
      </p:sp>
    </p:spTree>
    <p:extLst>
      <p:ext uri="{BB962C8B-B14F-4D97-AF65-F5344CB8AC3E}">
        <p14:creationId xmlns:p14="http://schemas.microsoft.com/office/powerpoint/2010/main" val="138350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285965-D59F-0064-700F-52A16E92B58B}"/>
              </a:ext>
            </a:extLst>
          </p:cNvPr>
          <p:cNvSpPr>
            <a:spLocks noGrp="1"/>
          </p:cNvSpPr>
          <p:nvPr>
            <p:ph type="body" sz="quarter" idx="10"/>
          </p:nvPr>
        </p:nvSpPr>
        <p:spPr/>
        <p:txBody>
          <a:bodyPr/>
          <a:lstStyle/>
          <a:p>
            <a:r>
              <a:rPr lang="ja-JP" altLang="en-US"/>
              <a:t>モデリングについて</a:t>
            </a:r>
            <a:endParaRPr kumimoji="1" lang="ja-JP" altLang="en-US"/>
          </a:p>
        </p:txBody>
      </p:sp>
      <p:sp>
        <p:nvSpPr>
          <p:cNvPr id="3" name="テキスト ボックス 2">
            <a:extLst>
              <a:ext uri="{FF2B5EF4-FFF2-40B4-BE49-F238E27FC236}">
                <a16:creationId xmlns:a16="http://schemas.microsoft.com/office/drawing/2014/main" id="{5AEE0E2D-C355-2143-7075-5F4862EB0254}"/>
              </a:ext>
            </a:extLst>
          </p:cNvPr>
          <p:cNvSpPr txBox="1"/>
          <p:nvPr/>
        </p:nvSpPr>
        <p:spPr>
          <a:xfrm>
            <a:off x="467544" y="1196752"/>
            <a:ext cx="8064896" cy="830997"/>
          </a:xfrm>
          <a:prstGeom prst="rect">
            <a:avLst/>
          </a:prstGeom>
          <a:noFill/>
        </p:spPr>
        <p:txBody>
          <a:bodyPr wrap="square" rtlCol="0">
            <a:spAutoFit/>
          </a:bodyPr>
          <a:lstStyle/>
          <a:p>
            <a:r>
              <a:rPr kumimoji="1" lang="ja-JP" altLang="en-US" sz="2400"/>
              <a:t>重りを重くする、糸を強いものにするなどして、「現実の振り子</a:t>
            </a:r>
            <a:r>
              <a:rPr lang="ja-JP" altLang="en-US" sz="2400"/>
              <a:t>」</a:t>
            </a:r>
            <a:r>
              <a:rPr kumimoji="1" lang="ja-JP" altLang="en-US" sz="2400"/>
              <a:t>を「理想の振り子」に近づけることができる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CEA9E87-DA7F-6F2C-4B1B-6B4603FFD796}"/>
                  </a:ext>
                </a:extLst>
              </p:cNvPr>
              <p:cNvSpPr txBox="1"/>
              <p:nvPr/>
            </p:nvSpPr>
            <p:spPr>
              <a:xfrm>
                <a:off x="2411760" y="2996952"/>
                <a:ext cx="378738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𝑚</m:t>
                      </m:r>
                      <m:r>
                        <a:rPr lang="en-US" altLang="ja-JP" sz="3200" b="0" i="1" smtClean="0">
                          <a:latin typeface="Cambria Math" panose="02040503050406030204" pitchFamily="18" charset="0"/>
                        </a:rPr>
                        <m:t>𝐿</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𝜃</m:t>
                              </m:r>
                            </m:e>
                            <m:sup>
                              <m:r>
                                <a:rPr kumimoji="1" lang="en-US" altLang="ja-JP" sz="3200" b="0" i="1" smtClean="0">
                                  <a:latin typeface="Cambria Math" panose="02040503050406030204" pitchFamily="18" charset="0"/>
                                </a:rPr>
                                <m:t>2</m:t>
                              </m:r>
                            </m:sup>
                          </m:sSup>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𝑚𝑔</m:t>
                      </m:r>
                      <m:func>
                        <m:funcPr>
                          <m:ctrlPr>
                            <a:rPr kumimoji="1" lang="en-US" altLang="ja-JP" sz="3200" b="0" i="1" smtClean="0">
                              <a:latin typeface="Cambria Math" panose="02040503050406030204" pitchFamily="18" charset="0"/>
                            </a:rPr>
                          </m:ctrlPr>
                        </m:funcPr>
                        <m:fName>
                          <m:r>
                            <m:rPr>
                              <m:sty m:val="p"/>
                            </m:rPr>
                            <a:rPr kumimoji="1" lang="en-US" altLang="ja-JP" sz="3200" b="0" i="0" smtClean="0">
                              <a:latin typeface="Cambria Math" panose="02040503050406030204" pitchFamily="18" charset="0"/>
                            </a:rPr>
                            <m:t>sin</m:t>
                          </m:r>
                        </m:fName>
                        <m:e>
                          <m:r>
                            <a:rPr kumimoji="1" lang="en-US" altLang="ja-JP" sz="3200" b="0" i="1" smtClean="0">
                              <a:latin typeface="Cambria Math" panose="02040503050406030204" pitchFamily="18" charset="0"/>
                            </a:rPr>
                            <m:t>𝜃</m:t>
                          </m:r>
                        </m:e>
                      </m:func>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DCEA9E87-DA7F-6F2C-4B1B-6B4603FFD796}"/>
                  </a:ext>
                </a:extLst>
              </p:cNvPr>
              <p:cNvSpPr txBox="1">
                <a:spLocks noRot="1" noChangeAspect="1" noMove="1" noResize="1" noEditPoints="1" noAdjustHandles="1" noChangeArrowheads="1" noChangeShapeType="1" noTextEdit="1"/>
              </p:cNvSpPr>
              <p:nvPr/>
            </p:nvSpPr>
            <p:spPr>
              <a:xfrm>
                <a:off x="2411760" y="2996952"/>
                <a:ext cx="3787383" cy="988156"/>
              </a:xfrm>
              <a:prstGeom prst="rect">
                <a:avLst/>
              </a:prstGeom>
              <a:blipFill>
                <a:blip r:embed="rId2"/>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854394BF-3CAD-07AA-93D7-477A7263C994}"/>
              </a:ext>
            </a:extLst>
          </p:cNvPr>
          <p:cNvSpPr txBox="1"/>
          <p:nvPr/>
        </p:nvSpPr>
        <p:spPr>
          <a:xfrm>
            <a:off x="2051720" y="2348880"/>
            <a:ext cx="4493538" cy="523220"/>
          </a:xfrm>
          <a:prstGeom prst="rect">
            <a:avLst/>
          </a:prstGeom>
          <a:noFill/>
        </p:spPr>
        <p:txBody>
          <a:bodyPr wrap="none" rtlCol="0">
            <a:spAutoFit/>
          </a:bodyPr>
          <a:lstStyle/>
          <a:p>
            <a:r>
              <a:rPr lang="ja-JP" altLang="en-US" sz="2800"/>
              <a:t>理想の振り子の運動方程式</a:t>
            </a:r>
            <a:endParaRPr kumimoji="1" lang="ja-JP" altLang="en-US" sz="2800"/>
          </a:p>
        </p:txBody>
      </p:sp>
      <p:sp>
        <p:nvSpPr>
          <p:cNvPr id="8" name="テキスト ボックス 7">
            <a:extLst>
              <a:ext uri="{FF2B5EF4-FFF2-40B4-BE49-F238E27FC236}">
                <a16:creationId xmlns:a16="http://schemas.microsoft.com/office/drawing/2014/main" id="{F58CF0D3-D0F8-905B-03C4-897D9EC2878F}"/>
              </a:ext>
            </a:extLst>
          </p:cNvPr>
          <p:cNvSpPr txBox="1"/>
          <p:nvPr/>
        </p:nvSpPr>
        <p:spPr>
          <a:xfrm>
            <a:off x="467544" y="4149080"/>
            <a:ext cx="8392041" cy="1077218"/>
          </a:xfrm>
          <a:prstGeom prst="rect">
            <a:avLst/>
          </a:prstGeom>
          <a:noFill/>
        </p:spPr>
        <p:txBody>
          <a:bodyPr wrap="none" rtlCol="0">
            <a:spAutoFit/>
          </a:bodyPr>
          <a:lstStyle/>
          <a:p>
            <a:r>
              <a:rPr kumimoji="1" lang="ja-JP" altLang="en-US" sz="3200"/>
              <a:t>この運動方程式が現実を近似しているのか？</a:t>
            </a:r>
            <a:endParaRPr kumimoji="1" lang="en-US" altLang="ja-JP" sz="3200"/>
          </a:p>
          <a:p>
            <a:r>
              <a:rPr lang="ja-JP" altLang="en-US" sz="3200"/>
              <a:t>現実がこの運動方程式を近似しているのか？</a:t>
            </a:r>
            <a:endParaRPr kumimoji="1" lang="ja-JP" altLang="en-US" sz="3200"/>
          </a:p>
        </p:txBody>
      </p:sp>
    </p:spTree>
    <p:extLst>
      <p:ext uri="{BB962C8B-B14F-4D97-AF65-F5344CB8AC3E}">
        <p14:creationId xmlns:p14="http://schemas.microsoft.com/office/powerpoint/2010/main" val="2947225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BE949B-1E07-B6E1-04F5-258F6A845106}"/>
              </a:ext>
            </a:extLst>
          </p:cNvPr>
          <p:cNvSpPr>
            <a:spLocks noGrp="1"/>
          </p:cNvSpPr>
          <p:nvPr>
            <p:ph type="body" sz="quarter" idx="10"/>
          </p:nvPr>
        </p:nvSpPr>
        <p:spPr/>
        <p:txBody>
          <a:bodyPr/>
          <a:lstStyle/>
          <a:p>
            <a:r>
              <a:rPr lang="ja-JP" altLang="en-US"/>
              <a:t>数値シミュレーション</a:t>
            </a:r>
            <a:endParaRPr kumimoji="1" lang="ja-JP" altLang="en-US"/>
          </a:p>
        </p:txBody>
      </p:sp>
      <p:sp>
        <p:nvSpPr>
          <p:cNvPr id="3" name="テキスト ボックス 2">
            <a:extLst>
              <a:ext uri="{FF2B5EF4-FFF2-40B4-BE49-F238E27FC236}">
                <a16:creationId xmlns:a16="http://schemas.microsoft.com/office/drawing/2014/main" id="{01CBFAA9-DC1D-E901-FD14-49A459F41F5E}"/>
              </a:ext>
            </a:extLst>
          </p:cNvPr>
          <p:cNvSpPr txBox="1"/>
          <p:nvPr/>
        </p:nvSpPr>
        <p:spPr>
          <a:xfrm>
            <a:off x="179512" y="1340768"/>
            <a:ext cx="8802410" cy="1200329"/>
          </a:xfrm>
          <a:prstGeom prst="rect">
            <a:avLst/>
          </a:prstGeom>
          <a:noFill/>
        </p:spPr>
        <p:txBody>
          <a:bodyPr wrap="none" rtlCol="0">
            <a:spAutoFit/>
          </a:bodyPr>
          <a:lstStyle/>
          <a:p>
            <a:r>
              <a:rPr kumimoji="1" lang="ja-JP" altLang="en-US" sz="2400"/>
              <a:t>数値シミュレーションは、コンピュータの中に「世界</a:t>
            </a:r>
            <a:r>
              <a:rPr lang="ja-JP" altLang="en-US" sz="2400"/>
              <a:t>」を作る</a:t>
            </a:r>
            <a:endParaRPr lang="en-US" altLang="ja-JP" sz="2400"/>
          </a:p>
          <a:p>
            <a:r>
              <a:rPr kumimoji="1" lang="ja-JP" altLang="en-US" sz="2400"/>
              <a:t>「世界」は「モデル」で記述される</a:t>
            </a:r>
            <a:endParaRPr kumimoji="1" lang="en-US" altLang="ja-JP" sz="2400"/>
          </a:p>
          <a:p>
            <a:r>
              <a:rPr lang="ja-JP" altLang="en-US" sz="2400"/>
              <a:t>「モデル」は数値計算屋が決める</a:t>
            </a:r>
            <a:endParaRPr kumimoji="1" lang="en-US" altLang="ja-JP" sz="2400"/>
          </a:p>
        </p:txBody>
      </p:sp>
      <p:sp>
        <p:nvSpPr>
          <p:cNvPr id="4" name="テキスト ボックス 3">
            <a:extLst>
              <a:ext uri="{FF2B5EF4-FFF2-40B4-BE49-F238E27FC236}">
                <a16:creationId xmlns:a16="http://schemas.microsoft.com/office/drawing/2014/main" id="{8D2439A4-EFE0-BBA7-53D5-3643949C356F}"/>
              </a:ext>
            </a:extLst>
          </p:cNvPr>
          <p:cNvSpPr txBox="1"/>
          <p:nvPr/>
        </p:nvSpPr>
        <p:spPr>
          <a:xfrm>
            <a:off x="323528" y="3429000"/>
            <a:ext cx="8424936"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a:t>数値シミュレーションは「現実世界」を模したものか？</a:t>
            </a:r>
            <a:endParaRPr kumimoji="1" lang="en-US" altLang="ja-JP" sz="2400"/>
          </a:p>
          <a:p>
            <a:pPr marL="342900" indent="-342900">
              <a:buFont typeface="Arial" panose="020B0604020202020204" pitchFamily="34" charset="0"/>
              <a:buChar char="•"/>
            </a:pPr>
            <a:r>
              <a:rPr kumimoji="1" lang="ja-JP" altLang="en-US" sz="2400"/>
              <a:t>数値シミュレーションは、対応する「現実」がなければいけないか？</a:t>
            </a:r>
            <a:endParaRPr kumimoji="1" lang="en-US" altLang="ja-JP" sz="2400"/>
          </a:p>
          <a:p>
            <a:pPr marL="342900" indent="-342900">
              <a:buFont typeface="Arial" panose="020B0604020202020204" pitchFamily="34" charset="0"/>
              <a:buChar char="•"/>
            </a:pPr>
            <a:r>
              <a:rPr lang="ja-JP" altLang="en-US" sz="2400"/>
              <a:t>数値シミュレーションの結果から、我々は何を学べるだろうか？</a:t>
            </a:r>
            <a:endParaRPr kumimoji="1" lang="en-US" altLang="ja-JP" sz="2400"/>
          </a:p>
        </p:txBody>
      </p:sp>
    </p:spTree>
    <p:extLst>
      <p:ext uri="{BB962C8B-B14F-4D97-AF65-F5344CB8AC3E}">
        <p14:creationId xmlns:p14="http://schemas.microsoft.com/office/powerpoint/2010/main" val="1726274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970318"/>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a:t>
            </a:r>
            <a:r>
              <a:rPr lang="ja-JP" altLang="en-US" sz="2800">
                <a:solidFill>
                  <a:srgbClr val="011893"/>
                </a:solidFill>
              </a:rPr>
              <a:t>を伴う</a:t>
            </a:r>
            <a:endParaRPr lang="en-US" altLang="ja-JP" sz="2800">
              <a:solidFill>
                <a:srgbClr val="011893"/>
              </a:solidFill>
            </a:endParaRPr>
          </a:p>
          <a:p>
            <a:pPr marL="457200" indent="-457200">
              <a:buFont typeface="Arial" panose="020B0604020202020204" pitchFamily="34" charset="0"/>
              <a:buChar char="•"/>
            </a:pPr>
            <a:r>
              <a:rPr lang="ja-JP" altLang="en-US" sz="2800"/>
              <a:t>シミュレーションと現実、どちらが「リアル」だろう？</a:t>
            </a:r>
            <a:endParaRPr lang="en-US" altLang="ja-JP" sz="2800" dirty="0"/>
          </a:p>
        </p:txBody>
      </p:sp>
    </p:spTree>
    <p:extLst>
      <p:ext uri="{BB962C8B-B14F-4D97-AF65-F5344CB8AC3E}">
        <p14:creationId xmlns:p14="http://schemas.microsoft.com/office/powerpoint/2010/main" val="185189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94FC6E4-874B-EBBD-5A2F-F1BC123E6B9B}"/>
              </a:ext>
            </a:extLst>
          </p:cNvPr>
          <p:cNvSpPr>
            <a:spLocks noGrp="1"/>
          </p:cNvSpPr>
          <p:nvPr>
            <p:ph type="body" sz="quarter" idx="10"/>
          </p:nvPr>
        </p:nvSpPr>
        <p:spPr/>
        <p:txBody>
          <a:bodyPr/>
          <a:lstStyle/>
          <a:p>
            <a:r>
              <a:rPr kumimoji="1" lang="ja-JP" altLang="en-US" dirty="0"/>
              <a:t>レポート課題</a:t>
            </a:r>
            <a:r>
              <a:rPr kumimoji="1" lang="en-US" altLang="ja-JP" dirty="0"/>
              <a:t>(1) </a:t>
            </a:r>
            <a:r>
              <a:rPr kumimoji="1" lang="ja-JP" altLang="en-US" dirty="0"/>
              <a:t>モンテカルロ法</a:t>
            </a:r>
          </a:p>
        </p:txBody>
      </p:sp>
      <p:sp>
        <p:nvSpPr>
          <p:cNvPr id="3" name="楕円 2">
            <a:extLst>
              <a:ext uri="{FF2B5EF4-FFF2-40B4-BE49-F238E27FC236}">
                <a16:creationId xmlns:a16="http://schemas.microsoft.com/office/drawing/2014/main" id="{96C4F776-09D1-0A59-B727-6ADAB4EDD95D}"/>
              </a:ext>
            </a:extLst>
          </p:cNvPr>
          <p:cNvSpPr/>
          <p:nvPr/>
        </p:nvSpPr>
        <p:spPr>
          <a:xfrm>
            <a:off x="5508104" y="3933056"/>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テキスト ボックス 4">
            <a:extLst>
              <a:ext uri="{FF2B5EF4-FFF2-40B4-BE49-F238E27FC236}">
                <a16:creationId xmlns:a16="http://schemas.microsoft.com/office/drawing/2014/main" id="{EA43833C-8AE5-BE02-ECC6-21430FA12EC9}"/>
              </a:ext>
            </a:extLst>
          </p:cNvPr>
          <p:cNvSpPr txBox="1"/>
          <p:nvPr/>
        </p:nvSpPr>
        <p:spPr>
          <a:xfrm>
            <a:off x="5796136" y="4149080"/>
            <a:ext cx="492443"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3600" dirty="0"/>
              <a:t>B</a:t>
            </a:r>
            <a:endParaRPr kumimoji="1" lang="ja-JP" altLang="en-US" sz="3600" dirty="0"/>
          </a:p>
        </p:txBody>
      </p:sp>
      <p:sp>
        <p:nvSpPr>
          <p:cNvPr id="5" name="楕円 4">
            <a:extLst>
              <a:ext uri="{FF2B5EF4-FFF2-40B4-BE49-F238E27FC236}">
                <a16:creationId xmlns:a16="http://schemas.microsoft.com/office/drawing/2014/main" id="{D4A9223A-C0FE-D904-CDAB-73AC356A47C6}"/>
              </a:ext>
            </a:extLst>
          </p:cNvPr>
          <p:cNvSpPr/>
          <p:nvPr/>
        </p:nvSpPr>
        <p:spPr>
          <a:xfrm>
            <a:off x="1907704" y="3933056"/>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6">
            <a:extLst>
              <a:ext uri="{FF2B5EF4-FFF2-40B4-BE49-F238E27FC236}">
                <a16:creationId xmlns:a16="http://schemas.microsoft.com/office/drawing/2014/main" id="{E709698B-6242-0BC3-85D8-A8164DEDDB6F}"/>
              </a:ext>
            </a:extLst>
          </p:cNvPr>
          <p:cNvSpPr txBox="1"/>
          <p:nvPr/>
        </p:nvSpPr>
        <p:spPr>
          <a:xfrm>
            <a:off x="2195736" y="4149080"/>
            <a:ext cx="492443"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3600" dirty="0"/>
              <a:t>A</a:t>
            </a:r>
            <a:endParaRPr kumimoji="1" lang="ja-JP" altLang="en-US" sz="3600" dirty="0"/>
          </a:p>
        </p:txBody>
      </p:sp>
      <mc:AlternateContent xmlns:mc="http://schemas.openxmlformats.org/markup-compatibility/2006" xmlns:a14="http://schemas.microsoft.com/office/drawing/2010/main">
        <mc:Choice Requires="a14">
          <p:sp>
            <p:nvSpPr>
              <p:cNvPr id="7" name="テキスト ボックス 9">
                <a:extLst>
                  <a:ext uri="{FF2B5EF4-FFF2-40B4-BE49-F238E27FC236}">
                    <a16:creationId xmlns:a16="http://schemas.microsoft.com/office/drawing/2014/main" id="{B30479B2-EA94-1B88-B6D8-7E000EE37AD6}"/>
                  </a:ext>
                </a:extLst>
              </p:cNvPr>
              <p:cNvSpPr txBox="1"/>
              <p:nvPr/>
            </p:nvSpPr>
            <p:spPr>
              <a:xfrm>
                <a:off x="2961684" y="3736950"/>
                <a:ext cx="2213992"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m:oMathPara>
                </a14:m>
                <a:endParaRPr lang="ja-JP" altLang="en-US" dirty="0"/>
              </a:p>
            </p:txBody>
          </p:sp>
        </mc:Choice>
        <mc:Fallback xmlns="">
          <p:sp>
            <p:nvSpPr>
              <p:cNvPr id="7" name="テキスト ボックス 9">
                <a:extLst>
                  <a:ext uri="{FF2B5EF4-FFF2-40B4-BE49-F238E27FC236}">
                    <a16:creationId xmlns:a16="http://schemas.microsoft.com/office/drawing/2014/main" id="{B30479B2-EA94-1B88-B6D8-7E000EE37AD6}"/>
                  </a:ext>
                </a:extLst>
              </p:cNvPr>
              <p:cNvSpPr txBox="1">
                <a:spLocks noRot="1" noChangeAspect="1" noMove="1" noResize="1" noEditPoints="1" noAdjustHandles="1" noChangeArrowheads="1" noChangeShapeType="1" noTextEdit="1"/>
              </p:cNvSpPr>
              <p:nvPr/>
            </p:nvSpPr>
            <p:spPr>
              <a:xfrm>
                <a:off x="2961684" y="3736950"/>
                <a:ext cx="2213992" cy="369332"/>
              </a:xfrm>
              <a:prstGeom prst="rect">
                <a:avLst/>
              </a:prstGeom>
              <a:blipFill>
                <a:blip r:embed="rId2"/>
                <a:stretch>
                  <a:fillRect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10">
                <a:extLst>
                  <a:ext uri="{FF2B5EF4-FFF2-40B4-BE49-F238E27FC236}">
                    <a16:creationId xmlns:a16="http://schemas.microsoft.com/office/drawing/2014/main" id="{60B5ED05-6624-CDAC-40D8-76C8E0B6CA60}"/>
                  </a:ext>
                </a:extLst>
              </p:cNvPr>
              <p:cNvSpPr txBox="1"/>
              <p:nvPr/>
            </p:nvSpPr>
            <p:spPr>
              <a:xfrm>
                <a:off x="3033692" y="4745062"/>
                <a:ext cx="2213992"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oMath>
                  </m:oMathPara>
                </a14:m>
                <a:endParaRPr lang="ja-JP" altLang="en-US" dirty="0"/>
              </a:p>
            </p:txBody>
          </p:sp>
        </mc:Choice>
        <mc:Fallback xmlns="">
          <p:sp>
            <p:nvSpPr>
              <p:cNvPr id="8" name="テキスト ボックス 10">
                <a:extLst>
                  <a:ext uri="{FF2B5EF4-FFF2-40B4-BE49-F238E27FC236}">
                    <a16:creationId xmlns:a16="http://schemas.microsoft.com/office/drawing/2014/main" id="{60B5ED05-6624-CDAC-40D8-76C8E0B6CA60}"/>
                  </a:ext>
                </a:extLst>
              </p:cNvPr>
              <p:cNvSpPr txBox="1">
                <a:spLocks noRot="1" noChangeAspect="1" noMove="1" noResize="1" noEditPoints="1" noAdjustHandles="1" noChangeArrowheads="1" noChangeShapeType="1" noTextEdit="1"/>
              </p:cNvSpPr>
              <p:nvPr/>
            </p:nvSpPr>
            <p:spPr>
              <a:xfrm>
                <a:off x="3033692" y="4745062"/>
                <a:ext cx="2213992" cy="369332"/>
              </a:xfrm>
              <a:prstGeom prst="rect">
                <a:avLst/>
              </a:prstGeom>
              <a:blipFill>
                <a:blip r:embed="rId3"/>
                <a:stretch>
                  <a:fillRect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15">
                <a:extLst>
                  <a:ext uri="{FF2B5EF4-FFF2-40B4-BE49-F238E27FC236}">
                    <a16:creationId xmlns:a16="http://schemas.microsoft.com/office/drawing/2014/main" id="{26ACA0D7-0B59-85A0-5F7D-53EFB67B87E1}"/>
                  </a:ext>
                </a:extLst>
              </p:cNvPr>
              <p:cNvSpPr txBox="1"/>
              <p:nvPr/>
            </p:nvSpPr>
            <p:spPr>
              <a:xfrm>
                <a:off x="5575680" y="3129528"/>
                <a:ext cx="2213992"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m:oMathPara>
                </a14:m>
                <a:endParaRPr lang="ja-JP" altLang="en-US" dirty="0"/>
              </a:p>
            </p:txBody>
          </p:sp>
        </mc:Choice>
        <mc:Fallback xmlns="">
          <p:sp>
            <p:nvSpPr>
              <p:cNvPr id="9" name="テキスト ボックス 15">
                <a:extLst>
                  <a:ext uri="{FF2B5EF4-FFF2-40B4-BE49-F238E27FC236}">
                    <a16:creationId xmlns:a16="http://schemas.microsoft.com/office/drawing/2014/main" id="{26ACA0D7-0B59-85A0-5F7D-53EFB67B87E1}"/>
                  </a:ext>
                </a:extLst>
              </p:cNvPr>
              <p:cNvSpPr txBox="1">
                <a:spLocks noRot="1" noChangeAspect="1" noMove="1" noResize="1" noEditPoints="1" noAdjustHandles="1" noChangeArrowheads="1" noChangeShapeType="1" noTextEdit="1"/>
              </p:cNvSpPr>
              <p:nvPr/>
            </p:nvSpPr>
            <p:spPr>
              <a:xfrm>
                <a:off x="5575680" y="3129528"/>
                <a:ext cx="2213992" cy="369332"/>
              </a:xfrm>
              <a:prstGeom prst="rect">
                <a:avLst/>
              </a:prstGeom>
              <a:blipFill>
                <a:blip r:embed="rId4"/>
                <a:stretch>
                  <a:fillRect b="-14754"/>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0164CE5B-D188-9361-7862-B59C316F30B8}"/>
              </a:ext>
            </a:extLst>
          </p:cNvPr>
          <p:cNvGrpSpPr/>
          <p:nvPr/>
        </p:nvGrpSpPr>
        <p:grpSpPr>
          <a:xfrm>
            <a:off x="2659162" y="1556792"/>
            <a:ext cx="304270" cy="304270"/>
            <a:chOff x="4439816" y="332656"/>
            <a:chExt cx="432048" cy="432048"/>
          </a:xfrm>
          <a:noFill/>
        </p:grpSpPr>
        <p:sp>
          <p:nvSpPr>
            <p:cNvPr id="11" name="楕円 10">
              <a:extLst>
                <a:ext uri="{FF2B5EF4-FFF2-40B4-BE49-F238E27FC236}">
                  <a16:creationId xmlns:a16="http://schemas.microsoft.com/office/drawing/2014/main" id="{EC3A5ED9-54DC-CD6B-D23B-B52743237EEF}"/>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2" name="直線矢印コネクタ 11">
              <a:extLst>
                <a:ext uri="{FF2B5EF4-FFF2-40B4-BE49-F238E27FC236}">
                  <a16:creationId xmlns:a16="http://schemas.microsoft.com/office/drawing/2014/main" id="{0969B711-BA3A-F7D0-F05D-193C7F912DA3}"/>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EC3CFC33-0FF9-DE45-499A-BED47417CA0A}"/>
              </a:ext>
            </a:extLst>
          </p:cNvPr>
          <p:cNvGrpSpPr/>
          <p:nvPr/>
        </p:nvGrpSpPr>
        <p:grpSpPr>
          <a:xfrm>
            <a:off x="2123731" y="2445300"/>
            <a:ext cx="304270" cy="304270"/>
            <a:chOff x="4439816" y="332656"/>
            <a:chExt cx="432048" cy="432048"/>
          </a:xfrm>
          <a:noFill/>
        </p:grpSpPr>
        <p:sp>
          <p:nvSpPr>
            <p:cNvPr id="14" name="楕円 13">
              <a:extLst>
                <a:ext uri="{FF2B5EF4-FFF2-40B4-BE49-F238E27FC236}">
                  <a16:creationId xmlns:a16="http://schemas.microsoft.com/office/drawing/2014/main" id="{D4975B95-B794-9105-9ECF-F9C3E811F7A1}"/>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5" name="直線矢印コネクタ 14">
              <a:extLst>
                <a:ext uri="{FF2B5EF4-FFF2-40B4-BE49-F238E27FC236}">
                  <a16:creationId xmlns:a16="http://schemas.microsoft.com/office/drawing/2014/main" id="{5FAC0031-3198-56AC-E845-042651D00F52}"/>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E98C0156-B4F6-1034-C300-E23257976A03}"/>
              </a:ext>
            </a:extLst>
          </p:cNvPr>
          <p:cNvGrpSpPr/>
          <p:nvPr/>
        </p:nvGrpSpPr>
        <p:grpSpPr>
          <a:xfrm>
            <a:off x="3171879" y="2445300"/>
            <a:ext cx="304270" cy="304270"/>
            <a:chOff x="4439816" y="332656"/>
            <a:chExt cx="432048" cy="432048"/>
          </a:xfrm>
          <a:noFill/>
        </p:grpSpPr>
        <p:sp>
          <p:nvSpPr>
            <p:cNvPr id="17" name="楕円 16">
              <a:extLst>
                <a:ext uri="{FF2B5EF4-FFF2-40B4-BE49-F238E27FC236}">
                  <a16:creationId xmlns:a16="http://schemas.microsoft.com/office/drawing/2014/main" id="{0CB91185-507C-C9AD-EF43-BD4D4B065AEA}"/>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8" name="直線矢印コネクタ 17">
              <a:extLst>
                <a:ext uri="{FF2B5EF4-FFF2-40B4-BE49-F238E27FC236}">
                  <a16:creationId xmlns:a16="http://schemas.microsoft.com/office/drawing/2014/main" id="{A10F2F07-5F54-8D15-5126-F0D87E8E90F2}"/>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02E33664-1BC0-B91B-280F-CE44F2BCA3D3}"/>
              </a:ext>
            </a:extLst>
          </p:cNvPr>
          <p:cNvCxnSpPr/>
          <p:nvPr/>
        </p:nvCxnSpPr>
        <p:spPr>
          <a:xfrm>
            <a:off x="3105700" y="4096990"/>
            <a:ext cx="2160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D3548BE-3FEE-6A38-76EE-6661FAEC9117}"/>
              </a:ext>
            </a:extLst>
          </p:cNvPr>
          <p:cNvCxnSpPr/>
          <p:nvPr/>
        </p:nvCxnSpPr>
        <p:spPr>
          <a:xfrm>
            <a:off x="3105700" y="4673054"/>
            <a:ext cx="216024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46">
            <a:extLst>
              <a:ext uri="{FF2B5EF4-FFF2-40B4-BE49-F238E27FC236}">
                <a16:creationId xmlns:a16="http://schemas.microsoft.com/office/drawing/2014/main" id="{8338D426-6673-F54B-7978-752DD2E78E1B}"/>
              </a:ext>
            </a:extLst>
          </p:cNvPr>
          <p:cNvSpPr txBox="1"/>
          <p:nvPr/>
        </p:nvSpPr>
        <p:spPr>
          <a:xfrm>
            <a:off x="2411760" y="1052736"/>
            <a:ext cx="795411"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状態</a:t>
            </a:r>
            <a:r>
              <a:rPr kumimoji="1" lang="en-US" altLang="ja-JP" dirty="0"/>
              <a:t>A</a:t>
            </a:r>
            <a:endParaRPr kumimoji="1" lang="ja-JP" altLang="en-US" dirty="0"/>
          </a:p>
        </p:txBody>
      </p:sp>
      <p:sp>
        <p:nvSpPr>
          <p:cNvPr id="22" name="円弧 21">
            <a:extLst>
              <a:ext uri="{FF2B5EF4-FFF2-40B4-BE49-F238E27FC236}">
                <a16:creationId xmlns:a16="http://schemas.microsoft.com/office/drawing/2014/main" id="{C8DEC9C3-133E-FD32-3D58-18C3AE5C5959}"/>
              </a:ext>
            </a:extLst>
          </p:cNvPr>
          <p:cNvSpPr/>
          <p:nvPr/>
        </p:nvSpPr>
        <p:spPr>
          <a:xfrm rot="15300000">
            <a:off x="6264408" y="3511281"/>
            <a:ext cx="554973" cy="554973"/>
          </a:xfrm>
          <a:prstGeom prst="arc">
            <a:avLst>
              <a:gd name="adj1" fmla="val 16200000"/>
              <a:gd name="adj2" fmla="val 10847348"/>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kumimoji="1" lang="ja-JP" altLang="en-US"/>
          </a:p>
        </p:txBody>
      </p:sp>
      <p:sp>
        <p:nvSpPr>
          <p:cNvPr id="23" name="円弧 22">
            <a:extLst>
              <a:ext uri="{FF2B5EF4-FFF2-40B4-BE49-F238E27FC236}">
                <a16:creationId xmlns:a16="http://schemas.microsoft.com/office/drawing/2014/main" id="{6BD624E4-BEA5-3108-66FC-329F0613056E}"/>
              </a:ext>
            </a:extLst>
          </p:cNvPr>
          <p:cNvSpPr/>
          <p:nvPr/>
        </p:nvSpPr>
        <p:spPr>
          <a:xfrm rot="15300000" flipV="1">
            <a:off x="1583196" y="3510590"/>
            <a:ext cx="548819" cy="548819"/>
          </a:xfrm>
          <a:prstGeom prst="arc">
            <a:avLst>
              <a:gd name="adj1" fmla="val 16200000"/>
              <a:gd name="adj2" fmla="val 10847348"/>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kumimoji="1" lang="ja-JP" altLang="en-US"/>
          </a:p>
        </p:txBody>
      </p:sp>
      <p:cxnSp>
        <p:nvCxnSpPr>
          <p:cNvPr id="24" name="直線コネクタ 23">
            <a:extLst>
              <a:ext uri="{FF2B5EF4-FFF2-40B4-BE49-F238E27FC236}">
                <a16:creationId xmlns:a16="http://schemas.microsoft.com/office/drawing/2014/main" id="{B8FE2FE6-67DD-210E-E0E8-CA38C65A1401}"/>
              </a:ext>
            </a:extLst>
          </p:cNvPr>
          <p:cNvCxnSpPr>
            <a:cxnSpLocks/>
            <a:stCxn id="11" idx="3"/>
            <a:endCxn id="14" idx="0"/>
          </p:cNvCxnSpPr>
          <p:nvPr/>
        </p:nvCxnSpPr>
        <p:spPr>
          <a:xfrm flipH="1">
            <a:off x="2275866" y="1816503"/>
            <a:ext cx="427855" cy="62879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14CBD4-636D-B798-683C-7BC0334B166B}"/>
              </a:ext>
            </a:extLst>
          </p:cNvPr>
          <p:cNvCxnSpPr>
            <a:cxnSpLocks/>
            <a:stCxn id="17" idx="0"/>
            <a:endCxn id="11" idx="5"/>
          </p:cNvCxnSpPr>
          <p:nvPr/>
        </p:nvCxnSpPr>
        <p:spPr>
          <a:xfrm flipH="1" flipV="1">
            <a:off x="2918873" y="1816503"/>
            <a:ext cx="405141" cy="62879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6F43311-9B9C-5E92-A1E2-D1F99591F5F3}"/>
              </a:ext>
            </a:extLst>
          </p:cNvPr>
          <p:cNvCxnSpPr>
            <a:cxnSpLocks/>
            <a:stCxn id="17" idx="2"/>
            <a:endCxn id="14" idx="6"/>
          </p:cNvCxnSpPr>
          <p:nvPr/>
        </p:nvCxnSpPr>
        <p:spPr>
          <a:xfrm flipH="1">
            <a:off x="2428001" y="2597435"/>
            <a:ext cx="74387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A008F3C6-95A3-D9AE-73E4-2A34E619AEA1}"/>
              </a:ext>
            </a:extLst>
          </p:cNvPr>
          <p:cNvGrpSpPr/>
          <p:nvPr/>
        </p:nvGrpSpPr>
        <p:grpSpPr>
          <a:xfrm>
            <a:off x="5342109" y="1553755"/>
            <a:ext cx="304270" cy="304270"/>
            <a:chOff x="4439816" y="332656"/>
            <a:chExt cx="432048" cy="432048"/>
          </a:xfrm>
          <a:noFill/>
        </p:grpSpPr>
        <p:sp>
          <p:nvSpPr>
            <p:cNvPr id="28" name="楕円 27">
              <a:extLst>
                <a:ext uri="{FF2B5EF4-FFF2-40B4-BE49-F238E27FC236}">
                  <a16:creationId xmlns:a16="http://schemas.microsoft.com/office/drawing/2014/main" id="{1D50E8EE-2D48-B0EA-F2D9-C3BB2D10D34A}"/>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9" name="直線矢印コネクタ 28">
              <a:extLst>
                <a:ext uri="{FF2B5EF4-FFF2-40B4-BE49-F238E27FC236}">
                  <a16:creationId xmlns:a16="http://schemas.microsoft.com/office/drawing/2014/main" id="{0A72CD9A-E1C3-6E5D-CF4D-31D698B78C30}"/>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グループ化 29">
            <a:extLst>
              <a:ext uri="{FF2B5EF4-FFF2-40B4-BE49-F238E27FC236}">
                <a16:creationId xmlns:a16="http://schemas.microsoft.com/office/drawing/2014/main" id="{D8840E43-087F-B11E-5BC4-787D504E77F5}"/>
              </a:ext>
            </a:extLst>
          </p:cNvPr>
          <p:cNvGrpSpPr/>
          <p:nvPr/>
        </p:nvGrpSpPr>
        <p:grpSpPr>
          <a:xfrm>
            <a:off x="4806678" y="2442263"/>
            <a:ext cx="304270" cy="304270"/>
            <a:chOff x="4439816" y="332656"/>
            <a:chExt cx="432048" cy="432048"/>
          </a:xfrm>
          <a:noFill/>
        </p:grpSpPr>
        <p:sp>
          <p:nvSpPr>
            <p:cNvPr id="31" name="楕円 30">
              <a:extLst>
                <a:ext uri="{FF2B5EF4-FFF2-40B4-BE49-F238E27FC236}">
                  <a16:creationId xmlns:a16="http://schemas.microsoft.com/office/drawing/2014/main" id="{4781F6CD-1000-621D-A897-B5C8A6643A1A}"/>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32" name="直線矢印コネクタ 31">
              <a:extLst>
                <a:ext uri="{FF2B5EF4-FFF2-40B4-BE49-F238E27FC236}">
                  <a16:creationId xmlns:a16="http://schemas.microsoft.com/office/drawing/2014/main" id="{407DF651-1C14-E01A-0C7D-1FF724260000}"/>
                </a:ext>
              </a:extLst>
            </p:cNvPr>
            <p:cNvCxnSpPr/>
            <p:nvPr/>
          </p:nvCxnSpPr>
          <p:spPr>
            <a:xfrm flipV="1">
              <a:off x="4655840" y="332656"/>
              <a:ext cx="0" cy="432048"/>
            </a:xfrm>
            <a:prstGeom prst="straightConnector1">
              <a:avLst/>
            </a:prstGeom>
            <a:grpFill/>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2A182726-A4D1-8635-1212-F2B12F4F9BEE}"/>
              </a:ext>
            </a:extLst>
          </p:cNvPr>
          <p:cNvGrpSpPr/>
          <p:nvPr/>
        </p:nvGrpSpPr>
        <p:grpSpPr>
          <a:xfrm>
            <a:off x="5854826" y="2442263"/>
            <a:ext cx="304270" cy="304270"/>
            <a:chOff x="4439816" y="332656"/>
            <a:chExt cx="432048" cy="432048"/>
          </a:xfrm>
          <a:noFill/>
        </p:grpSpPr>
        <p:sp>
          <p:nvSpPr>
            <p:cNvPr id="34" name="楕円 33">
              <a:extLst>
                <a:ext uri="{FF2B5EF4-FFF2-40B4-BE49-F238E27FC236}">
                  <a16:creationId xmlns:a16="http://schemas.microsoft.com/office/drawing/2014/main" id="{90BD1562-772D-1CA3-8424-D19BE57C4410}"/>
                </a:ext>
              </a:extLst>
            </p:cNvPr>
            <p:cNvSpPr/>
            <p:nvPr/>
          </p:nvSpPr>
          <p:spPr>
            <a:xfrm>
              <a:off x="4439816" y="33265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35" name="直線矢印コネクタ 34">
              <a:extLst>
                <a:ext uri="{FF2B5EF4-FFF2-40B4-BE49-F238E27FC236}">
                  <a16:creationId xmlns:a16="http://schemas.microsoft.com/office/drawing/2014/main" id="{D1364E3E-23CA-AB03-EDF1-4BFEE4204425}"/>
                </a:ext>
              </a:extLst>
            </p:cNvPr>
            <p:cNvCxnSpPr/>
            <p:nvPr/>
          </p:nvCxnSpPr>
          <p:spPr>
            <a:xfrm flipV="1">
              <a:off x="4655840" y="332656"/>
              <a:ext cx="0" cy="43204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テキスト ボックス 46">
            <a:extLst>
              <a:ext uri="{FF2B5EF4-FFF2-40B4-BE49-F238E27FC236}">
                <a16:creationId xmlns:a16="http://schemas.microsoft.com/office/drawing/2014/main" id="{D1210323-E416-C8F7-1AB4-9E63E0D6080C}"/>
              </a:ext>
            </a:extLst>
          </p:cNvPr>
          <p:cNvSpPr txBox="1"/>
          <p:nvPr/>
        </p:nvSpPr>
        <p:spPr>
          <a:xfrm>
            <a:off x="5094707" y="1049699"/>
            <a:ext cx="795411"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状態</a:t>
            </a:r>
            <a:r>
              <a:rPr kumimoji="1" lang="en-US" altLang="ja-JP" dirty="0"/>
              <a:t>B</a:t>
            </a:r>
            <a:endParaRPr kumimoji="1" lang="ja-JP" altLang="en-US" dirty="0"/>
          </a:p>
        </p:txBody>
      </p:sp>
      <p:cxnSp>
        <p:nvCxnSpPr>
          <p:cNvPr id="37" name="直線コネクタ 36">
            <a:extLst>
              <a:ext uri="{FF2B5EF4-FFF2-40B4-BE49-F238E27FC236}">
                <a16:creationId xmlns:a16="http://schemas.microsoft.com/office/drawing/2014/main" id="{A4C66A58-06C2-9A21-3FBE-28EE0C8D057F}"/>
              </a:ext>
            </a:extLst>
          </p:cNvPr>
          <p:cNvCxnSpPr>
            <a:cxnSpLocks/>
            <a:stCxn id="28" idx="3"/>
            <a:endCxn id="31" idx="0"/>
          </p:cNvCxnSpPr>
          <p:nvPr/>
        </p:nvCxnSpPr>
        <p:spPr>
          <a:xfrm flipH="1">
            <a:off x="4958813" y="1813466"/>
            <a:ext cx="427855" cy="628797"/>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8650F84-B1C9-5362-2D34-28551E042B38}"/>
              </a:ext>
            </a:extLst>
          </p:cNvPr>
          <p:cNvCxnSpPr>
            <a:cxnSpLocks/>
            <a:stCxn id="34" idx="0"/>
            <a:endCxn id="28" idx="5"/>
          </p:cNvCxnSpPr>
          <p:nvPr/>
        </p:nvCxnSpPr>
        <p:spPr>
          <a:xfrm flipH="1" flipV="1">
            <a:off x="5601820" y="1813466"/>
            <a:ext cx="405141" cy="62879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CEF1862-91B3-C671-FDB8-8B87FF5B3912}"/>
              </a:ext>
            </a:extLst>
          </p:cNvPr>
          <p:cNvCxnSpPr>
            <a:cxnSpLocks/>
            <a:stCxn id="34" idx="2"/>
            <a:endCxn id="31" idx="6"/>
          </p:cNvCxnSpPr>
          <p:nvPr/>
        </p:nvCxnSpPr>
        <p:spPr>
          <a:xfrm flipH="1">
            <a:off x="5110948" y="2594398"/>
            <a:ext cx="74387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15">
                <a:extLst>
                  <a:ext uri="{FF2B5EF4-FFF2-40B4-BE49-F238E27FC236}">
                    <a16:creationId xmlns:a16="http://schemas.microsoft.com/office/drawing/2014/main" id="{9518CD30-80CA-42A4-643E-A8022CE9344D}"/>
                  </a:ext>
                </a:extLst>
              </p:cNvPr>
              <p:cNvSpPr txBox="1"/>
              <p:nvPr/>
            </p:nvSpPr>
            <p:spPr>
              <a:xfrm>
                <a:off x="607128" y="3057520"/>
                <a:ext cx="2213992"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oMath>
                  </m:oMathPara>
                </a14:m>
                <a:endParaRPr lang="ja-JP" altLang="en-US" dirty="0"/>
              </a:p>
            </p:txBody>
          </p:sp>
        </mc:Choice>
        <mc:Fallback xmlns="">
          <p:sp>
            <p:nvSpPr>
              <p:cNvPr id="40" name="テキスト ボックス 15">
                <a:extLst>
                  <a:ext uri="{FF2B5EF4-FFF2-40B4-BE49-F238E27FC236}">
                    <a16:creationId xmlns:a16="http://schemas.microsoft.com/office/drawing/2014/main" id="{9518CD30-80CA-42A4-643E-A8022CE9344D}"/>
                  </a:ext>
                </a:extLst>
              </p:cNvPr>
              <p:cNvSpPr txBox="1">
                <a:spLocks noRot="1" noChangeAspect="1" noMove="1" noResize="1" noEditPoints="1" noAdjustHandles="1" noChangeArrowheads="1" noChangeShapeType="1" noTextEdit="1"/>
              </p:cNvSpPr>
              <p:nvPr/>
            </p:nvSpPr>
            <p:spPr>
              <a:xfrm>
                <a:off x="607128" y="3057520"/>
                <a:ext cx="2213992" cy="369332"/>
              </a:xfrm>
              <a:prstGeom prst="rect">
                <a:avLst/>
              </a:prstGeom>
              <a:blipFill>
                <a:blip r:embed="rId5"/>
                <a:stretch>
                  <a:fillRect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638318A-E18E-160F-116D-A607C0E219A9}"/>
                  </a:ext>
                </a:extLst>
              </p:cNvPr>
              <p:cNvSpPr txBox="1"/>
              <p:nvPr/>
            </p:nvSpPr>
            <p:spPr>
              <a:xfrm>
                <a:off x="2123728" y="1835532"/>
                <a:ext cx="3414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id="{B638318A-E18E-160F-116D-A607C0E219A9}"/>
                  </a:ext>
                </a:extLst>
              </p:cNvPr>
              <p:cNvSpPr txBox="1">
                <a:spLocks noRot="1" noChangeAspect="1" noMove="1" noResize="1" noEditPoints="1" noAdjustHandles="1" noChangeArrowheads="1" noChangeShapeType="1" noTextEdit="1"/>
              </p:cNvSpPr>
              <p:nvPr/>
            </p:nvSpPr>
            <p:spPr>
              <a:xfrm>
                <a:off x="2123728" y="1835532"/>
                <a:ext cx="341440" cy="369332"/>
              </a:xfrm>
              <a:prstGeom prst="rect">
                <a:avLst/>
              </a:prstGeom>
              <a:blipFill>
                <a:blip r:embed="rId6"/>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BFB1DD89-8A84-4A62-9066-DB80A7BD5427}"/>
                  </a:ext>
                </a:extLst>
              </p:cNvPr>
              <p:cNvSpPr txBox="1"/>
              <p:nvPr/>
            </p:nvSpPr>
            <p:spPr>
              <a:xfrm>
                <a:off x="4644008" y="1844824"/>
                <a:ext cx="5145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𝐽</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BFB1DD89-8A84-4A62-9066-DB80A7BD5427}"/>
                  </a:ext>
                </a:extLst>
              </p:cNvPr>
              <p:cNvSpPr txBox="1">
                <a:spLocks noRot="1" noChangeAspect="1" noMove="1" noResize="1" noEditPoints="1" noAdjustHandles="1" noChangeArrowheads="1" noChangeShapeType="1" noTextEdit="1"/>
              </p:cNvSpPr>
              <p:nvPr/>
            </p:nvSpPr>
            <p:spPr>
              <a:xfrm>
                <a:off x="4644008" y="1844824"/>
                <a:ext cx="514564" cy="369332"/>
              </a:xfrm>
              <a:prstGeom prst="rect">
                <a:avLst/>
              </a:prstGeom>
              <a:blipFill>
                <a:blip r:embed="rId7"/>
                <a:stretch>
                  <a:fillRect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DBF7A9EE-81E5-3F4F-7823-6F0473BCBB07}"/>
                  </a:ext>
                </a:extLst>
              </p:cNvPr>
              <p:cNvSpPr txBox="1"/>
              <p:nvPr/>
            </p:nvSpPr>
            <p:spPr>
              <a:xfrm>
                <a:off x="3131840" y="1844824"/>
                <a:ext cx="3414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oMath>
                  </m:oMathPara>
                </a14:m>
                <a:endParaRPr kumimoji="1" lang="ja-JP" altLang="en-US" dirty="0"/>
              </a:p>
            </p:txBody>
          </p:sp>
        </mc:Choice>
        <mc:Fallback xmlns="">
          <p:sp>
            <p:nvSpPr>
              <p:cNvPr id="43" name="テキスト ボックス 42">
                <a:extLst>
                  <a:ext uri="{FF2B5EF4-FFF2-40B4-BE49-F238E27FC236}">
                    <a16:creationId xmlns:a16="http://schemas.microsoft.com/office/drawing/2014/main" id="{DBF7A9EE-81E5-3F4F-7823-6F0473BCBB07}"/>
                  </a:ext>
                </a:extLst>
              </p:cNvPr>
              <p:cNvSpPr txBox="1">
                <a:spLocks noRot="1" noChangeAspect="1" noMove="1" noResize="1" noEditPoints="1" noAdjustHandles="1" noChangeArrowheads="1" noChangeShapeType="1" noTextEdit="1"/>
              </p:cNvSpPr>
              <p:nvPr/>
            </p:nvSpPr>
            <p:spPr>
              <a:xfrm>
                <a:off x="3131840" y="1844824"/>
                <a:ext cx="341440" cy="369332"/>
              </a:xfrm>
              <a:prstGeom prst="rect">
                <a:avLst/>
              </a:prstGeom>
              <a:blipFill>
                <a:blip r:embed="rId8"/>
                <a:stretch>
                  <a:fillRect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7B9B08E-A12F-66BA-3987-430AE1D90BFB}"/>
                  </a:ext>
                </a:extLst>
              </p:cNvPr>
              <p:cNvSpPr txBox="1"/>
              <p:nvPr/>
            </p:nvSpPr>
            <p:spPr>
              <a:xfrm>
                <a:off x="2555776" y="2636912"/>
                <a:ext cx="3414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oMath>
                  </m:oMathPara>
                </a14:m>
                <a:endParaRPr kumimoji="1" lang="ja-JP" altLang="en-US" dirty="0"/>
              </a:p>
            </p:txBody>
          </p:sp>
        </mc:Choice>
        <mc:Fallback xmlns="">
          <p:sp>
            <p:nvSpPr>
              <p:cNvPr id="44" name="テキスト ボックス 43">
                <a:extLst>
                  <a:ext uri="{FF2B5EF4-FFF2-40B4-BE49-F238E27FC236}">
                    <a16:creationId xmlns:a16="http://schemas.microsoft.com/office/drawing/2014/main" id="{67B9B08E-A12F-66BA-3987-430AE1D90BFB}"/>
                  </a:ext>
                </a:extLst>
              </p:cNvPr>
              <p:cNvSpPr txBox="1">
                <a:spLocks noRot="1" noChangeAspect="1" noMove="1" noResize="1" noEditPoints="1" noAdjustHandles="1" noChangeArrowheads="1" noChangeShapeType="1" noTextEdit="1"/>
              </p:cNvSpPr>
              <p:nvPr/>
            </p:nvSpPr>
            <p:spPr>
              <a:xfrm>
                <a:off x="2555776" y="2636912"/>
                <a:ext cx="341440" cy="369332"/>
              </a:xfrm>
              <a:prstGeom prst="rect">
                <a:avLst/>
              </a:prstGeom>
              <a:blipFill>
                <a:blip r:embed="rId9"/>
                <a:stretch>
                  <a:fillRect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194AD58-FC68-D020-BE66-3835F9617151}"/>
                  </a:ext>
                </a:extLst>
              </p:cNvPr>
              <p:cNvSpPr txBox="1"/>
              <p:nvPr/>
            </p:nvSpPr>
            <p:spPr>
              <a:xfrm>
                <a:off x="5281572" y="2627620"/>
                <a:ext cx="5145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𝐽</m:t>
                      </m:r>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id="{2194AD58-FC68-D020-BE66-3835F9617151}"/>
                  </a:ext>
                </a:extLst>
              </p:cNvPr>
              <p:cNvSpPr txBox="1">
                <a:spLocks noRot="1" noChangeAspect="1" noMove="1" noResize="1" noEditPoints="1" noAdjustHandles="1" noChangeArrowheads="1" noChangeShapeType="1" noTextEdit="1"/>
              </p:cNvSpPr>
              <p:nvPr/>
            </p:nvSpPr>
            <p:spPr>
              <a:xfrm>
                <a:off x="5281572" y="2627620"/>
                <a:ext cx="514564" cy="369332"/>
              </a:xfrm>
              <a:prstGeom prst="rect">
                <a:avLst/>
              </a:prstGeom>
              <a:blipFill>
                <a:blip r:embed="rId10"/>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3D57C797-BEBB-B3EA-6712-FB8FF1DE4F79}"/>
                  </a:ext>
                </a:extLst>
              </p:cNvPr>
              <p:cNvSpPr txBox="1"/>
              <p:nvPr/>
            </p:nvSpPr>
            <p:spPr>
              <a:xfrm>
                <a:off x="5796136" y="1772816"/>
                <a:ext cx="3414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𝐽</m:t>
                      </m:r>
                    </m:oMath>
                  </m:oMathPara>
                </a14:m>
                <a:endParaRPr kumimoji="1" lang="ja-JP" altLang="en-US" dirty="0"/>
              </a:p>
            </p:txBody>
          </p:sp>
        </mc:Choice>
        <mc:Fallback xmlns="">
          <p:sp>
            <p:nvSpPr>
              <p:cNvPr id="46" name="テキスト ボックス 45">
                <a:extLst>
                  <a:ext uri="{FF2B5EF4-FFF2-40B4-BE49-F238E27FC236}">
                    <a16:creationId xmlns:a16="http://schemas.microsoft.com/office/drawing/2014/main" id="{3D57C797-BEBB-B3EA-6712-FB8FF1DE4F79}"/>
                  </a:ext>
                </a:extLst>
              </p:cNvPr>
              <p:cNvSpPr txBox="1">
                <a:spLocks noRot="1" noChangeAspect="1" noMove="1" noResize="1" noEditPoints="1" noAdjustHandles="1" noChangeArrowheads="1" noChangeShapeType="1" noTextEdit="1"/>
              </p:cNvSpPr>
              <p:nvPr/>
            </p:nvSpPr>
            <p:spPr>
              <a:xfrm>
                <a:off x="5796136" y="1772816"/>
                <a:ext cx="341440" cy="369332"/>
              </a:xfrm>
              <a:prstGeom prst="rect">
                <a:avLst/>
              </a:prstGeom>
              <a:blipFill>
                <a:blip r:embed="rId11"/>
                <a:stretch>
                  <a:fillRect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6D71B03C-0CA0-33F8-E982-6D54B707E16E}"/>
                  </a:ext>
                </a:extLst>
              </p:cNvPr>
              <p:cNvSpPr txBox="1"/>
              <p:nvPr/>
            </p:nvSpPr>
            <p:spPr>
              <a:xfrm>
                <a:off x="683568" y="5445224"/>
                <a:ext cx="7416824" cy="954107"/>
              </a:xfrm>
              <a:prstGeom prst="rect">
                <a:avLst/>
              </a:prstGeom>
              <a:noFill/>
            </p:spPr>
            <p:txBody>
              <a:bodyPr wrap="square">
                <a:spAutoFit/>
              </a:bodyPr>
              <a:lstStyle/>
              <a:p>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smtClean="0">
                            <a:latin typeface="Cambria Math" panose="02040503050406030204" pitchFamily="18" charset="0"/>
                          </a:rPr>
                          <m:t>𝐵</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𝐵</m:t>
                        </m:r>
                      </m:e>
                    </m:d>
                    <m:r>
                      <a:rPr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𝐵</m:t>
                        </m:r>
                        <m:r>
                          <a:rPr lang="en-US" altLang="ja-JP" sz="2800" i="1">
                            <a:latin typeface="Cambria Math" panose="02040503050406030204" pitchFamily="18" charset="0"/>
                          </a:rPr>
                          <m:t>→</m:t>
                        </m:r>
                        <m:r>
                          <a:rPr lang="en-US" altLang="ja-JP" sz="2800" i="1">
                            <a:latin typeface="Cambria Math" panose="02040503050406030204" pitchFamily="18" charset="0"/>
                          </a:rPr>
                          <m:t>𝐴</m:t>
                        </m:r>
                      </m:e>
                    </m:d>
                  </m:oMath>
                </a14:m>
                <a:r>
                  <a:rPr lang="ja-JP" altLang="en-US" sz="2800" dirty="0"/>
                  <a:t>の</a:t>
                </a:r>
                <a:endParaRPr lang="en-US" altLang="ja-JP" sz="2800" dirty="0"/>
              </a:p>
              <a:p>
                <a:r>
                  <a:rPr lang="en-US" altLang="ja-JP" sz="2800" dirty="0"/>
                  <a:t>4</a:t>
                </a:r>
                <a:r>
                  <a:rPr lang="ja-JP" altLang="en-US" sz="2800" dirty="0"/>
                  <a:t>つの遷移確率を求めよ</a:t>
                </a:r>
              </a:p>
            </p:txBody>
          </p:sp>
        </mc:Choice>
        <mc:Fallback xmlns="">
          <p:sp>
            <p:nvSpPr>
              <p:cNvPr id="47" name="テキスト ボックス 46">
                <a:extLst>
                  <a:ext uri="{FF2B5EF4-FFF2-40B4-BE49-F238E27FC236}">
                    <a16:creationId xmlns:a16="http://schemas.microsoft.com/office/drawing/2014/main" id="{6D71B03C-0CA0-33F8-E982-6D54B707E16E}"/>
                  </a:ext>
                </a:extLst>
              </p:cNvPr>
              <p:cNvSpPr txBox="1">
                <a:spLocks noRot="1" noChangeAspect="1" noMove="1" noResize="1" noEditPoints="1" noAdjustHandles="1" noChangeArrowheads="1" noChangeShapeType="1" noTextEdit="1"/>
              </p:cNvSpPr>
              <p:nvPr/>
            </p:nvSpPr>
            <p:spPr>
              <a:xfrm>
                <a:off x="683568" y="5445224"/>
                <a:ext cx="7416824" cy="954107"/>
              </a:xfrm>
              <a:prstGeom prst="rect">
                <a:avLst/>
              </a:prstGeom>
              <a:blipFill>
                <a:blip r:embed="rId12"/>
                <a:stretch>
                  <a:fillRect l="-1643" t="-8280" b="-16561"/>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851A917A-FF58-D239-FAD8-D35F93420029}"/>
              </a:ext>
            </a:extLst>
          </p:cNvPr>
          <p:cNvSpPr txBox="1"/>
          <p:nvPr/>
        </p:nvSpPr>
        <p:spPr>
          <a:xfrm>
            <a:off x="6516216" y="1124744"/>
            <a:ext cx="2492990" cy="369332"/>
          </a:xfrm>
          <a:prstGeom prst="rect">
            <a:avLst/>
          </a:prstGeom>
          <a:noFill/>
        </p:spPr>
        <p:txBody>
          <a:bodyPr wrap="none" rtlCol="0">
            <a:spAutoFit/>
          </a:bodyPr>
          <a:lstStyle/>
          <a:p>
            <a:r>
              <a:rPr lang="en-US" altLang="ja-JP">
                <a:solidFill>
                  <a:srgbClr val="FF0000"/>
                </a:solidFill>
              </a:rPr>
              <a:t>※</a:t>
            </a:r>
            <a:r>
              <a:rPr kumimoji="1" lang="ja-JP" altLang="en-US" dirty="0">
                <a:solidFill>
                  <a:srgbClr val="FF0000"/>
                </a:solidFill>
              </a:rPr>
              <a:t>やる気のある人だけ</a:t>
            </a:r>
          </a:p>
        </p:txBody>
      </p:sp>
    </p:spTree>
    <p:extLst>
      <p:ext uri="{BB962C8B-B14F-4D97-AF65-F5344CB8AC3E}">
        <p14:creationId xmlns:p14="http://schemas.microsoft.com/office/powerpoint/2010/main" val="380477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94F985-C593-6808-0C25-941BDFB3C351}"/>
              </a:ext>
            </a:extLst>
          </p:cNvPr>
          <p:cNvSpPr>
            <a:spLocks noGrp="1"/>
          </p:cNvSpPr>
          <p:nvPr>
            <p:ph type="body" sz="quarter" idx="10"/>
          </p:nvPr>
        </p:nvSpPr>
        <p:spPr/>
        <p:txBody>
          <a:bodyPr/>
          <a:lstStyle/>
          <a:p>
            <a:r>
              <a:rPr kumimoji="1" lang="ja-JP" altLang="en-US" dirty="0"/>
              <a:t>レポート課題</a:t>
            </a:r>
            <a:r>
              <a:rPr kumimoji="1" lang="en-US" altLang="ja-JP" dirty="0"/>
              <a:t>(2) </a:t>
            </a:r>
            <a:r>
              <a:rPr kumimoji="1" lang="ja-JP" altLang="en-US" dirty="0"/>
              <a:t>分子動力学法</a:t>
            </a:r>
          </a:p>
          <a:p>
            <a:endParaRPr kumimoji="1" lang="ja-JP" altLang="en-US" dirty="0"/>
          </a:p>
        </p:txBody>
      </p:sp>
      <p:sp>
        <p:nvSpPr>
          <p:cNvPr id="3" name="テキスト ボックス 2">
            <a:extLst>
              <a:ext uri="{FF2B5EF4-FFF2-40B4-BE49-F238E27FC236}">
                <a16:creationId xmlns:a16="http://schemas.microsoft.com/office/drawing/2014/main" id="{24230D65-4710-DB96-DF56-033741A76D86}"/>
              </a:ext>
            </a:extLst>
          </p:cNvPr>
          <p:cNvSpPr txBox="1"/>
          <p:nvPr/>
        </p:nvSpPr>
        <p:spPr>
          <a:xfrm>
            <a:off x="467544" y="1412776"/>
            <a:ext cx="2236510" cy="584775"/>
          </a:xfrm>
          <a:prstGeom prst="rect">
            <a:avLst/>
          </a:prstGeom>
          <a:noFill/>
        </p:spPr>
        <p:txBody>
          <a:bodyPr wrap="none" rtlCol="0">
            <a:spAutoFit/>
          </a:bodyPr>
          <a:lstStyle/>
          <a:p>
            <a:r>
              <a:rPr lang="ja-JP" altLang="en-US" sz="3200" dirty="0"/>
              <a:t>運動方程式</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39AECF3-AD69-1EF2-A569-D726C068490E}"/>
                  </a:ext>
                </a:extLst>
              </p:cNvPr>
              <p:cNvSpPr txBox="1"/>
              <p:nvPr/>
            </p:nvSpPr>
            <p:spPr>
              <a:xfrm>
                <a:off x="2987824" y="1331992"/>
                <a:ext cx="3070777" cy="58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𝑞</m:t>
                          </m:r>
                        </m:e>
                        <m:sup>
                          <m:r>
                            <a:rPr kumimoji="1" lang="en-US" altLang="ja-JP" sz="3200" b="0" i="1" smtClean="0">
                              <a:latin typeface="Cambria Math" panose="02040503050406030204" pitchFamily="18" charset="0"/>
                            </a:rPr>
                            <m:t>3</m:t>
                          </m:r>
                        </m:sup>
                      </m:sSup>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𝑝</m:t>
                      </m:r>
                    </m:oMath>
                  </m:oMathPara>
                </a14:m>
                <a:br>
                  <a:rPr kumimoji="1" lang="en-US" altLang="ja-JP" sz="3200" b="0" i="1" dirty="0">
                    <a:latin typeface="Cambria Math" panose="02040503050406030204" pitchFamily="18" charset="0"/>
                  </a:rPr>
                </a:br>
                <a:endParaRPr kumimoji="1" lang="en-US" altLang="ja-JP" sz="3200" b="0" dirty="0"/>
              </a:p>
            </p:txBody>
          </p:sp>
        </mc:Choice>
        <mc:Fallback xmlns="">
          <p:sp>
            <p:nvSpPr>
              <p:cNvPr id="4" name="テキスト ボックス 3">
                <a:extLst>
                  <a:ext uri="{FF2B5EF4-FFF2-40B4-BE49-F238E27FC236}">
                    <a16:creationId xmlns:a16="http://schemas.microsoft.com/office/drawing/2014/main" id="{F39AECF3-AD69-1EF2-A569-D726C068490E}"/>
                  </a:ext>
                </a:extLst>
              </p:cNvPr>
              <p:cNvSpPr txBox="1">
                <a:spLocks noRot="1" noChangeAspect="1" noMove="1" noResize="1" noEditPoints="1" noAdjustHandles="1" noChangeArrowheads="1" noChangeShapeType="1" noTextEdit="1"/>
              </p:cNvSpPr>
              <p:nvPr/>
            </p:nvSpPr>
            <p:spPr>
              <a:xfrm>
                <a:off x="2987824" y="1331992"/>
                <a:ext cx="3070777" cy="58484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CF2684A-FDB5-419F-ED82-AA13C7C26E6C}"/>
              </a:ext>
            </a:extLst>
          </p:cNvPr>
          <p:cNvSpPr txBox="1"/>
          <p:nvPr/>
        </p:nvSpPr>
        <p:spPr>
          <a:xfrm>
            <a:off x="467544" y="2204864"/>
            <a:ext cx="8095101" cy="584775"/>
          </a:xfrm>
          <a:prstGeom prst="rect">
            <a:avLst/>
          </a:prstGeom>
          <a:noFill/>
        </p:spPr>
        <p:txBody>
          <a:bodyPr wrap="none" rtlCol="0">
            <a:spAutoFit/>
          </a:bodyPr>
          <a:lstStyle/>
          <a:p>
            <a:r>
              <a:rPr lang="ja-JP" altLang="en-US" sz="3200" dirty="0"/>
              <a:t>に</a:t>
            </a:r>
            <a:r>
              <a:rPr lang="en-US" altLang="ja-JP" sz="3200" dirty="0"/>
              <a:t>Velocity Verlet</a:t>
            </a:r>
            <a:r>
              <a:rPr lang="ja-JP" altLang="en-US" sz="3200" dirty="0"/>
              <a:t>法を適用すると以下を得る</a:t>
            </a:r>
            <a:endParaRPr lang="en-US" altLang="ja-JP" sz="32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AA82B75-7B48-3E9B-5C5D-03540D66776E}"/>
                  </a:ext>
                </a:extLst>
              </p:cNvPr>
              <p:cNvSpPr txBox="1"/>
              <p:nvPr/>
            </p:nvSpPr>
            <p:spPr>
              <a:xfrm>
                <a:off x="971600" y="2927781"/>
                <a:ext cx="3643240" cy="1077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𝑄</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𝑞</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h𝑝</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h</m:t>
                              </m:r>
                            </m:e>
                            <m:sup>
                              <m:r>
                                <a:rPr kumimoji="1" lang="en-US" altLang="ja-JP" sz="3200" b="0" i="1" smtClean="0">
                                  <a:latin typeface="Cambria Math" panose="02040503050406030204" pitchFamily="18" charset="0"/>
                                </a:rPr>
                                <m:t>2</m:t>
                              </m:r>
                            </m:sup>
                          </m:sSup>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𝑞</m:t>
                              </m:r>
                            </m:e>
                            <m:sup>
                              <m:r>
                                <a:rPr kumimoji="1" lang="en-US" altLang="ja-JP" sz="3200" b="0" i="1" smtClean="0">
                                  <a:latin typeface="Cambria Math" panose="02040503050406030204" pitchFamily="18" charset="0"/>
                                </a:rPr>
                                <m:t>3</m:t>
                              </m:r>
                            </m:sup>
                          </m:sSup>
                        </m:num>
                        <m:den>
                          <m:r>
                            <a:rPr kumimoji="1" lang="en-US" altLang="ja-JP" sz="3200" b="0" i="1" smtClean="0">
                              <a:latin typeface="Cambria Math" panose="02040503050406030204" pitchFamily="18" charset="0"/>
                            </a:rPr>
                            <m:t>2</m:t>
                          </m:r>
                        </m:den>
                      </m:f>
                    </m:oMath>
                  </m:oMathPara>
                </a14:m>
                <a:endParaRPr kumimoji="1" lang="en-US" altLang="ja-JP" sz="3200" b="0"/>
              </a:p>
            </p:txBody>
          </p:sp>
        </mc:Choice>
        <mc:Fallback xmlns="">
          <p:sp>
            <p:nvSpPr>
              <p:cNvPr id="6" name="テキスト ボックス 5">
                <a:extLst>
                  <a:ext uri="{FF2B5EF4-FFF2-40B4-BE49-F238E27FC236}">
                    <a16:creationId xmlns:a16="http://schemas.microsoft.com/office/drawing/2014/main" id="{3AA82B75-7B48-3E9B-5C5D-03540D66776E}"/>
                  </a:ext>
                </a:extLst>
              </p:cNvPr>
              <p:cNvSpPr txBox="1">
                <a:spLocks noRot="1" noChangeAspect="1" noMove="1" noResize="1" noEditPoints="1" noAdjustHandles="1" noChangeArrowheads="1" noChangeShapeType="1" noTextEdit="1"/>
              </p:cNvSpPr>
              <p:nvPr/>
            </p:nvSpPr>
            <p:spPr>
              <a:xfrm>
                <a:off x="971600" y="2927781"/>
                <a:ext cx="3643240" cy="107728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171AA28-0B78-9A6A-6B2C-65574AE5410F}"/>
                  </a:ext>
                </a:extLst>
              </p:cNvPr>
              <p:cNvSpPr txBox="1"/>
              <p:nvPr/>
            </p:nvSpPr>
            <p:spPr>
              <a:xfrm>
                <a:off x="971600" y="4151917"/>
                <a:ext cx="3786678" cy="1077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h</m:t>
                          </m:r>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𝑄</m:t>
                              </m:r>
                            </m:e>
                            <m:sup>
                              <m:r>
                                <a:rPr kumimoji="1" lang="en-US" altLang="ja-JP" sz="3200" b="0" i="1" smtClean="0">
                                  <a:latin typeface="Cambria Math" panose="02040503050406030204" pitchFamily="18" charset="0"/>
                                </a:rPr>
                                <m:t>3</m:t>
                              </m:r>
                            </m:sup>
                          </m:sSup>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𝑞</m:t>
                              </m:r>
                            </m:e>
                            <m:sup>
                              <m:r>
                                <a:rPr kumimoji="1" lang="en-US" altLang="ja-JP" sz="3200" b="0" i="1" smtClean="0">
                                  <a:latin typeface="Cambria Math" panose="02040503050406030204" pitchFamily="18" charset="0"/>
                                </a:rPr>
                                <m:t>3</m:t>
                              </m:r>
                            </m:sup>
                          </m:sSup>
                          <m:r>
                            <a:rPr kumimoji="1"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en-US" altLang="ja-JP" sz="3200" b="0" dirty="0"/>
              </a:p>
            </p:txBody>
          </p:sp>
        </mc:Choice>
        <mc:Fallback xmlns="">
          <p:sp>
            <p:nvSpPr>
              <p:cNvPr id="7" name="テキスト ボックス 6">
                <a:extLst>
                  <a:ext uri="{FF2B5EF4-FFF2-40B4-BE49-F238E27FC236}">
                    <a16:creationId xmlns:a16="http://schemas.microsoft.com/office/drawing/2014/main" id="{A171AA28-0B78-9A6A-6B2C-65574AE5410F}"/>
                  </a:ext>
                </a:extLst>
              </p:cNvPr>
              <p:cNvSpPr txBox="1">
                <a:spLocks noRot="1" noChangeAspect="1" noMove="1" noResize="1" noEditPoints="1" noAdjustHandles="1" noChangeArrowheads="1" noChangeShapeType="1" noTextEdit="1"/>
              </p:cNvSpPr>
              <p:nvPr/>
            </p:nvSpPr>
            <p:spPr>
              <a:xfrm>
                <a:off x="971600" y="4151917"/>
                <a:ext cx="3786678" cy="107728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F40A15A-1188-8EF1-4536-FE801E6E4AFE}"/>
                  </a:ext>
                </a:extLst>
              </p:cNvPr>
              <p:cNvSpPr txBox="1"/>
              <p:nvPr/>
            </p:nvSpPr>
            <p:spPr>
              <a:xfrm>
                <a:off x="4139952" y="5445224"/>
                <a:ext cx="1035668" cy="1186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i="1" smtClean="0">
                              <a:latin typeface="Cambria Math" panose="02040503050406030204" pitchFamily="18" charset="0"/>
                            </a:rPr>
                          </m:ctrlPr>
                        </m:dPr>
                        <m:e>
                          <m:m>
                            <m:mPr>
                              <m:mcs>
                                <m:mc>
                                  <m:mcPr>
                                    <m:count m:val="2"/>
                                    <m:mcJc m:val="center"/>
                                  </m:mcPr>
                                </m:mc>
                              </m:mcs>
                              <m:ctrlPr>
                                <a:rPr lang="en-US" altLang="ja-JP" i="1">
                                  <a:latin typeface="Cambria Math" panose="02040503050406030204" pitchFamily="18" charset="0"/>
                                </a:rPr>
                              </m:ctrlPr>
                            </m:mPr>
                            <m:m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m:t>
                                    </m:r>
                                    <m:r>
                                      <a:rPr lang="en-US" altLang="ja-JP" b="0" i="1" smtClean="0">
                                        <a:latin typeface="Cambria Math" panose="02040503050406030204" pitchFamily="18" charset="0"/>
                                      </a:rPr>
                                      <m:t>𝑃</m:t>
                                    </m:r>
                                  </m:num>
                                  <m:den>
                                    <m:r>
                                      <a:rPr lang="en-US" altLang="ja-JP" b="0" i="1" smtClean="0">
                                        <a:latin typeface="Cambria Math" panose="02040503050406030204" pitchFamily="18" charset="0"/>
                                      </a:rPr>
                                      <m:t>𝜕</m:t>
                                    </m:r>
                                    <m:r>
                                      <a:rPr lang="en-US" altLang="ja-JP" b="0" i="1" smtClean="0">
                                        <a:latin typeface="Cambria Math" panose="02040503050406030204" pitchFamily="18" charset="0"/>
                                      </a:rPr>
                                      <m:t>𝑝</m:t>
                                    </m:r>
                                  </m:den>
                                </m:f>
                              </m:e>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m:t>
                                    </m:r>
                                    <m:r>
                                      <a:rPr lang="en-US" altLang="ja-JP" b="0" i="1" smtClean="0">
                                        <a:latin typeface="Cambria Math" panose="02040503050406030204" pitchFamily="18" charset="0"/>
                                      </a:rPr>
                                      <m:t>𝑃</m:t>
                                    </m:r>
                                  </m:num>
                                  <m:den>
                                    <m:r>
                                      <a:rPr lang="en-US" altLang="ja-JP" b="0" i="1" smtClean="0">
                                        <a:latin typeface="Cambria Math" panose="02040503050406030204" pitchFamily="18" charset="0"/>
                                      </a:rPr>
                                      <m:t>𝜕</m:t>
                                    </m:r>
                                    <m:r>
                                      <a:rPr lang="en-US" altLang="ja-JP" b="0" i="1" smtClean="0">
                                        <a:latin typeface="Cambria Math" panose="02040503050406030204" pitchFamily="18" charset="0"/>
                                      </a:rPr>
                                      <m:t>𝑞</m:t>
                                    </m:r>
                                  </m:den>
                                </m:f>
                              </m:e>
                            </m:mr>
                            <m:m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m:t>
                                    </m:r>
                                    <m:r>
                                      <a:rPr lang="en-US" altLang="ja-JP" b="0" i="1" smtClean="0">
                                        <a:latin typeface="Cambria Math" panose="02040503050406030204" pitchFamily="18" charset="0"/>
                                      </a:rPr>
                                      <m:t>𝑄</m:t>
                                    </m:r>
                                  </m:num>
                                  <m:den>
                                    <m:r>
                                      <a:rPr lang="en-US" altLang="ja-JP" b="0" i="1" smtClean="0">
                                        <a:latin typeface="Cambria Math" panose="02040503050406030204" pitchFamily="18" charset="0"/>
                                      </a:rPr>
                                      <m:t>𝜕</m:t>
                                    </m:r>
                                    <m:r>
                                      <a:rPr lang="en-US" altLang="ja-JP" b="0" i="1" smtClean="0">
                                        <a:latin typeface="Cambria Math" panose="02040503050406030204" pitchFamily="18" charset="0"/>
                                      </a:rPr>
                                      <m:t>𝑝</m:t>
                                    </m:r>
                                  </m:den>
                                </m:f>
                              </m:e>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m:t>
                                    </m:r>
                                    <m:r>
                                      <a:rPr lang="en-US" altLang="ja-JP" b="0" i="1" smtClean="0">
                                        <a:latin typeface="Cambria Math" panose="02040503050406030204" pitchFamily="18" charset="0"/>
                                      </a:rPr>
                                      <m:t>𝑄</m:t>
                                    </m:r>
                                  </m:num>
                                  <m:den>
                                    <m:r>
                                      <a:rPr lang="en-US" altLang="ja-JP" b="0" i="1" smtClean="0">
                                        <a:latin typeface="Cambria Math" panose="02040503050406030204" pitchFamily="18" charset="0"/>
                                      </a:rPr>
                                      <m:t>𝜕</m:t>
                                    </m:r>
                                    <m:r>
                                      <a:rPr lang="en-US" altLang="ja-JP" b="0" i="1" smtClean="0">
                                        <a:latin typeface="Cambria Math" panose="02040503050406030204" pitchFamily="18" charset="0"/>
                                      </a:rPr>
                                      <m:t>𝑞</m:t>
                                    </m:r>
                                  </m:den>
                                </m:f>
                              </m:e>
                            </m:mr>
                          </m:m>
                        </m:e>
                      </m:d>
                    </m:oMath>
                  </m:oMathPara>
                </a14:m>
                <a:endParaRPr kumimoji="1" lang="ja-JP" altLang="en-US" dirty="0"/>
              </a:p>
            </p:txBody>
          </p:sp>
        </mc:Choice>
        <mc:Fallback xmlns="">
          <p:sp>
            <p:nvSpPr>
              <p:cNvPr id="8" name="テキスト ボックス 7">
                <a:extLst>
                  <a:ext uri="{FF2B5EF4-FFF2-40B4-BE49-F238E27FC236}">
                    <a16:creationId xmlns:a16="http://schemas.microsoft.com/office/drawing/2014/main" id="{BF40A15A-1188-8EF1-4536-FE801E6E4AFE}"/>
                  </a:ext>
                </a:extLst>
              </p:cNvPr>
              <p:cNvSpPr txBox="1">
                <a:spLocks noRot="1" noChangeAspect="1" noMove="1" noResize="1" noEditPoints="1" noAdjustHandles="1" noChangeArrowheads="1" noChangeShapeType="1" noTextEdit="1"/>
              </p:cNvSpPr>
              <p:nvPr/>
            </p:nvSpPr>
            <p:spPr>
              <a:xfrm>
                <a:off x="4139952" y="5445224"/>
                <a:ext cx="1035668" cy="1186543"/>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717D195-A591-2532-661E-3F088CE96FB9}"/>
              </a:ext>
            </a:extLst>
          </p:cNvPr>
          <p:cNvSpPr txBox="1"/>
          <p:nvPr/>
        </p:nvSpPr>
        <p:spPr>
          <a:xfrm>
            <a:off x="5364088" y="5733256"/>
            <a:ext cx="2236510" cy="584775"/>
          </a:xfrm>
          <a:prstGeom prst="rect">
            <a:avLst/>
          </a:prstGeom>
          <a:noFill/>
        </p:spPr>
        <p:txBody>
          <a:bodyPr wrap="none" rtlCol="0">
            <a:spAutoFit/>
          </a:bodyPr>
          <a:lstStyle/>
          <a:p>
            <a:r>
              <a:rPr lang="ja-JP" altLang="en-US" sz="3200" dirty="0"/>
              <a:t>を計算せよ</a:t>
            </a:r>
            <a:endParaRPr kumimoji="1" lang="ja-JP" altLang="en-US" sz="3200" dirty="0"/>
          </a:p>
        </p:txBody>
      </p:sp>
      <p:sp>
        <p:nvSpPr>
          <p:cNvPr id="10" name="テキスト ボックス 9">
            <a:extLst>
              <a:ext uri="{FF2B5EF4-FFF2-40B4-BE49-F238E27FC236}">
                <a16:creationId xmlns:a16="http://schemas.microsoft.com/office/drawing/2014/main" id="{BA1137A2-AB87-30B6-1C87-73BE502D0AA3}"/>
              </a:ext>
            </a:extLst>
          </p:cNvPr>
          <p:cNvSpPr txBox="1"/>
          <p:nvPr/>
        </p:nvSpPr>
        <p:spPr>
          <a:xfrm>
            <a:off x="323528" y="5733256"/>
            <a:ext cx="3877985" cy="584775"/>
          </a:xfrm>
          <a:prstGeom prst="rect">
            <a:avLst/>
          </a:prstGeom>
          <a:noFill/>
        </p:spPr>
        <p:txBody>
          <a:bodyPr wrap="none" rtlCol="0">
            <a:spAutoFit/>
          </a:bodyPr>
          <a:lstStyle/>
          <a:p>
            <a:r>
              <a:rPr kumimoji="1" lang="ja-JP" altLang="en-US" sz="3200" dirty="0"/>
              <a:t>この時、ヤコビアン</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5D863BAA-F1E5-517D-2467-8CD6D9C4FADE}"/>
                  </a:ext>
                </a:extLst>
              </p:cNvPr>
              <p:cNvSpPr txBox="1"/>
              <p:nvPr/>
            </p:nvSpPr>
            <p:spPr>
              <a:xfrm>
                <a:off x="5303194" y="3284984"/>
                <a:ext cx="9189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1" name="テキスト ボックス 10">
                <a:extLst>
                  <a:ext uri="{FF2B5EF4-FFF2-40B4-BE49-F238E27FC236}">
                    <a16:creationId xmlns:a16="http://schemas.microsoft.com/office/drawing/2014/main" id="{5D863BAA-F1E5-517D-2467-8CD6D9C4FADE}"/>
                  </a:ext>
                </a:extLst>
              </p:cNvPr>
              <p:cNvSpPr txBox="1">
                <a:spLocks noRot="1" noChangeAspect="1" noMove="1" noResize="1" noEditPoints="1" noAdjustHandles="1" noChangeArrowheads="1" noChangeShapeType="1" noTextEdit="1"/>
              </p:cNvSpPr>
              <p:nvPr/>
            </p:nvSpPr>
            <p:spPr>
              <a:xfrm>
                <a:off x="5303194" y="3284984"/>
                <a:ext cx="918906" cy="276999"/>
              </a:xfrm>
              <a:prstGeom prst="rect">
                <a:avLst/>
              </a:prstGeom>
              <a:blipFill>
                <a:blip r:embed="rId6"/>
                <a:stretch>
                  <a:fillRect l="-5298" r="-7947"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5527141-D789-907F-ACC0-2AC3B576A7E5}"/>
                  </a:ext>
                </a:extLst>
              </p:cNvPr>
              <p:cNvSpPr txBox="1"/>
              <p:nvPr/>
            </p:nvSpPr>
            <p:spPr>
              <a:xfrm>
                <a:off x="5303194" y="3656057"/>
                <a:ext cx="9162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e>
                      </m:d>
                    </m:oMath>
                  </m:oMathPara>
                </a14:m>
                <a:endParaRPr kumimoji="1" lang="en-US" altLang="ja-JP" b="0" dirty="0"/>
              </a:p>
            </p:txBody>
          </p:sp>
        </mc:Choice>
        <mc:Fallback xmlns="">
          <p:sp>
            <p:nvSpPr>
              <p:cNvPr id="12" name="テキスト ボックス 11">
                <a:extLst>
                  <a:ext uri="{FF2B5EF4-FFF2-40B4-BE49-F238E27FC236}">
                    <a16:creationId xmlns:a16="http://schemas.microsoft.com/office/drawing/2014/main" id="{75527141-D789-907F-ACC0-2AC3B576A7E5}"/>
                  </a:ext>
                </a:extLst>
              </p:cNvPr>
              <p:cNvSpPr txBox="1">
                <a:spLocks noRot="1" noChangeAspect="1" noMove="1" noResize="1" noEditPoints="1" noAdjustHandles="1" noChangeArrowheads="1" noChangeShapeType="1" noTextEdit="1"/>
              </p:cNvSpPr>
              <p:nvPr/>
            </p:nvSpPr>
            <p:spPr>
              <a:xfrm>
                <a:off x="5303194" y="3656057"/>
                <a:ext cx="916213" cy="276999"/>
              </a:xfrm>
              <a:prstGeom prst="rect">
                <a:avLst/>
              </a:prstGeom>
              <a:blipFill>
                <a:blip r:embed="rId7"/>
                <a:stretch>
                  <a:fillRect l="-5333" b="-2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63C8F7C-EFF0-6245-66CF-7BF3F8F34B3B}"/>
                  </a:ext>
                </a:extLst>
              </p:cNvPr>
              <p:cNvSpPr txBox="1"/>
              <p:nvPr/>
            </p:nvSpPr>
            <p:spPr>
              <a:xfrm>
                <a:off x="5303194" y="4005064"/>
                <a:ext cx="1357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B63C8F7C-EFF0-6245-66CF-7BF3F8F34B3B}"/>
                  </a:ext>
                </a:extLst>
              </p:cNvPr>
              <p:cNvSpPr txBox="1">
                <a:spLocks noRot="1" noChangeAspect="1" noMove="1" noResize="1" noEditPoints="1" noAdjustHandles="1" noChangeArrowheads="1" noChangeShapeType="1" noTextEdit="1"/>
              </p:cNvSpPr>
              <p:nvPr/>
            </p:nvSpPr>
            <p:spPr>
              <a:xfrm>
                <a:off x="5303194" y="4005064"/>
                <a:ext cx="1357038" cy="276999"/>
              </a:xfrm>
              <a:prstGeom prst="rect">
                <a:avLst/>
              </a:prstGeom>
              <a:blipFill>
                <a:blip r:embed="rId8"/>
                <a:stretch>
                  <a:fillRect l="-4933" r="-5381"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7356C1A-FE7F-FE86-6DA2-2551DF3B54F3}"/>
                  </a:ext>
                </a:extLst>
              </p:cNvPr>
              <p:cNvSpPr txBox="1"/>
              <p:nvPr/>
            </p:nvSpPr>
            <p:spPr>
              <a:xfrm>
                <a:off x="5303194" y="4376137"/>
                <a:ext cx="1341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e>
                      </m:d>
                    </m:oMath>
                  </m:oMathPara>
                </a14:m>
                <a:endParaRPr kumimoji="1" lang="en-US" altLang="ja-JP" b="0" dirty="0"/>
              </a:p>
            </p:txBody>
          </p:sp>
        </mc:Choice>
        <mc:Fallback xmlns="">
          <p:sp>
            <p:nvSpPr>
              <p:cNvPr id="14" name="テキスト ボックス 13">
                <a:extLst>
                  <a:ext uri="{FF2B5EF4-FFF2-40B4-BE49-F238E27FC236}">
                    <a16:creationId xmlns:a16="http://schemas.microsoft.com/office/drawing/2014/main" id="{17356C1A-FE7F-FE86-6DA2-2551DF3B54F3}"/>
                  </a:ext>
                </a:extLst>
              </p:cNvPr>
              <p:cNvSpPr txBox="1">
                <a:spLocks noRot="1" noChangeAspect="1" noMove="1" noResize="1" noEditPoints="1" noAdjustHandles="1" noChangeArrowheads="1" noChangeShapeType="1" noTextEdit="1"/>
              </p:cNvSpPr>
              <p:nvPr/>
            </p:nvSpPr>
            <p:spPr>
              <a:xfrm>
                <a:off x="5303194" y="4376137"/>
                <a:ext cx="1341393" cy="276999"/>
              </a:xfrm>
              <a:prstGeom prst="rect">
                <a:avLst/>
              </a:prstGeom>
              <a:blipFill>
                <a:blip r:embed="rId9"/>
                <a:stretch>
                  <a:fillRect l="-3636" b="-28889"/>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1E993C65-13F8-807E-4347-68711A868EB8}"/>
              </a:ext>
            </a:extLst>
          </p:cNvPr>
          <p:cNvSpPr txBox="1"/>
          <p:nvPr/>
        </p:nvSpPr>
        <p:spPr>
          <a:xfrm>
            <a:off x="6516216" y="1124744"/>
            <a:ext cx="2492990" cy="369332"/>
          </a:xfrm>
          <a:prstGeom prst="rect">
            <a:avLst/>
          </a:prstGeom>
          <a:noFill/>
        </p:spPr>
        <p:txBody>
          <a:bodyPr wrap="none" rtlCol="0">
            <a:spAutoFit/>
          </a:bodyPr>
          <a:lstStyle/>
          <a:p>
            <a:r>
              <a:rPr lang="en-US" altLang="ja-JP">
                <a:solidFill>
                  <a:srgbClr val="FF0000"/>
                </a:solidFill>
              </a:rPr>
              <a:t>※</a:t>
            </a:r>
            <a:r>
              <a:rPr kumimoji="1" lang="ja-JP" altLang="en-US" dirty="0">
                <a:solidFill>
                  <a:srgbClr val="FF0000"/>
                </a:solidFill>
              </a:rPr>
              <a:t>やる気のある人だけ</a:t>
            </a:r>
          </a:p>
        </p:txBody>
      </p:sp>
    </p:spTree>
    <p:extLst>
      <p:ext uri="{BB962C8B-B14F-4D97-AF65-F5344CB8AC3E}">
        <p14:creationId xmlns:p14="http://schemas.microsoft.com/office/powerpoint/2010/main" val="436057979"/>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2810</TotalTime>
  <Words>4898</Words>
  <Application>Microsoft Office PowerPoint</Application>
  <PresentationFormat>画面に合わせる (4:3)</PresentationFormat>
  <Paragraphs>663</Paragraphs>
  <Slides>72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HGｺﾞｼｯｸE</vt: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489</cp:revision>
  <dcterms:created xsi:type="dcterms:W3CDTF">2019-01-02T05:23:01Z</dcterms:created>
  <dcterms:modified xsi:type="dcterms:W3CDTF">2022-08-08T05:19:40Z</dcterms:modified>
</cp:coreProperties>
</file>